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57" r:id="rId3"/>
    <p:sldId id="344" r:id="rId4"/>
    <p:sldId id="345" r:id="rId5"/>
    <p:sldId id="308" r:id="rId6"/>
    <p:sldId id="309" r:id="rId7"/>
    <p:sldId id="310" r:id="rId8"/>
    <p:sldId id="313" r:id="rId9"/>
    <p:sldId id="314" r:id="rId10"/>
    <p:sldId id="302" r:id="rId11"/>
    <p:sldId id="296" r:id="rId12"/>
    <p:sldId id="272" r:id="rId13"/>
    <p:sldId id="273" r:id="rId14"/>
    <p:sldId id="282" r:id="rId15"/>
    <p:sldId id="275" r:id="rId16"/>
    <p:sldId id="283" r:id="rId17"/>
    <p:sldId id="284" r:id="rId18"/>
    <p:sldId id="279" r:id="rId19"/>
    <p:sldId id="339" r:id="rId20"/>
    <p:sldId id="349" r:id="rId21"/>
    <p:sldId id="295" r:id="rId22"/>
    <p:sldId id="346" r:id="rId23"/>
    <p:sldId id="347" r:id="rId24"/>
    <p:sldId id="315" r:id="rId25"/>
    <p:sldId id="351" r:id="rId26"/>
    <p:sldId id="352" r:id="rId27"/>
    <p:sldId id="260" r:id="rId28"/>
    <p:sldId id="262" r:id="rId29"/>
    <p:sldId id="301" r:id="rId30"/>
    <p:sldId id="300" r:id="rId31"/>
    <p:sldId id="353" r:id="rId32"/>
    <p:sldId id="294" r:id="rId33"/>
    <p:sldId id="267" r:id="rId34"/>
    <p:sldId id="270" r:id="rId35"/>
    <p:sldId id="276" r:id="rId36"/>
    <p:sldId id="336" r:id="rId37"/>
    <p:sldId id="285" r:id="rId38"/>
    <p:sldId id="281"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6"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3B3EE8-1974-4721-AEB7-E3A2FDF938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B9543FD-99A4-4C4A-A098-21B46D24820E}">
      <dgm:prSet phldrT="[Text]" custT="1"/>
      <dgm:spPr>
        <a:solidFill>
          <a:srgbClr val="763269"/>
        </a:solidFill>
        <a:effectLst>
          <a:outerShdw blurRad="50800" dist="38100" dir="2700000" algn="tl" rotWithShape="0">
            <a:prstClr val="black">
              <a:alpha val="40000"/>
            </a:prstClr>
          </a:outerShdw>
        </a:effectLst>
      </dgm:spPr>
      <dgm:t>
        <a:bodyPr/>
        <a:lstStyle/>
        <a:p>
          <a:r>
            <a:rPr lang="en-US" sz="1800" b="0" dirty="0">
              <a:latin typeface="Georgia" panose="02040502050405020303" pitchFamily="18" charset="0"/>
              <a:cs typeface="Arial" panose="020B0604020202020204" pitchFamily="34" charset="0"/>
            </a:rPr>
            <a:t>Federal Pell Grant</a:t>
          </a:r>
        </a:p>
      </dgm:t>
    </dgm:pt>
    <dgm:pt modelId="{F4417A6B-46D0-4F0B-8DDB-878FB21C5513}" type="parTrans" cxnId="{9F177B98-E774-4EDF-B051-847E236F5269}">
      <dgm:prSet/>
      <dgm:spPr/>
      <dgm:t>
        <a:bodyPr/>
        <a:lstStyle/>
        <a:p>
          <a:endParaRPr lang="en-US"/>
        </a:p>
      </dgm:t>
    </dgm:pt>
    <dgm:pt modelId="{F1488B6C-3B50-406B-BEB2-12756F04A7D4}" type="sibTrans" cxnId="{9F177B98-E774-4EDF-B051-847E236F5269}">
      <dgm:prSet/>
      <dgm:spPr/>
      <dgm:t>
        <a:bodyPr/>
        <a:lstStyle/>
        <a:p>
          <a:endParaRPr lang="en-US"/>
        </a:p>
      </dgm:t>
    </dgm:pt>
    <dgm:pt modelId="{D8C1DA9E-C270-47F3-8537-BEC065CD2B7B}">
      <dgm:prSet phldrT="[Text]" custT="1"/>
      <dgm:spPr>
        <a:solidFill>
          <a:srgbClr val="A11724"/>
        </a:solidFill>
        <a:effectLst>
          <a:outerShdw blurRad="50800" dist="38100" dir="2700000" algn="tl" rotWithShape="0">
            <a:prstClr val="black">
              <a:alpha val="40000"/>
            </a:prstClr>
          </a:outerShdw>
        </a:effectLst>
      </dgm:spPr>
      <dgm:t>
        <a:bodyPr/>
        <a:lstStyle/>
        <a:p>
          <a:r>
            <a:rPr lang="en-US" sz="1800" b="0" dirty="0">
              <a:latin typeface="Georgia" panose="02040502050405020303" pitchFamily="18" charset="0"/>
              <a:cs typeface="Arial" panose="020B0604020202020204" pitchFamily="34" charset="0"/>
            </a:rPr>
            <a:t>Federal Supplemental Educational Opportunity Grant (FSEOG)</a:t>
          </a:r>
        </a:p>
      </dgm:t>
    </dgm:pt>
    <dgm:pt modelId="{B4F67637-F831-43C2-AE1B-6B0E8909F146}" type="parTrans" cxnId="{455C3D6A-6EA4-453A-9DCD-288D4A82C096}">
      <dgm:prSet/>
      <dgm:spPr/>
      <dgm:t>
        <a:bodyPr/>
        <a:lstStyle/>
        <a:p>
          <a:endParaRPr lang="en-US"/>
        </a:p>
      </dgm:t>
    </dgm:pt>
    <dgm:pt modelId="{860E649F-81FB-40C4-89D6-7DFC5757FB58}" type="sibTrans" cxnId="{455C3D6A-6EA4-453A-9DCD-288D4A82C096}">
      <dgm:prSet/>
      <dgm:spPr/>
      <dgm:t>
        <a:bodyPr/>
        <a:lstStyle/>
        <a:p>
          <a:endParaRPr lang="en-US"/>
        </a:p>
      </dgm:t>
    </dgm:pt>
    <dgm:pt modelId="{04FF30B7-BDDE-48C1-A20F-CEA2F054D3B1}">
      <dgm:prSet phldrT="[Text]" custT="1"/>
      <dgm:spPr>
        <a:solidFill>
          <a:srgbClr val="FA9B32"/>
        </a:solidFill>
        <a:effectLst>
          <a:outerShdw blurRad="50800" dist="38100" dir="2700000" algn="tl" rotWithShape="0">
            <a:prstClr val="black">
              <a:alpha val="40000"/>
            </a:prstClr>
          </a:outerShdw>
        </a:effectLst>
      </dgm:spPr>
      <dgm:t>
        <a:bodyPr/>
        <a:lstStyle/>
        <a:p>
          <a:r>
            <a:rPr lang="en-US" sz="1800" b="0" dirty="0">
              <a:latin typeface="Georgia" panose="02040502050405020303" pitchFamily="18" charset="0"/>
              <a:cs typeface="Arial" panose="020B0604020202020204" pitchFamily="34" charset="0"/>
            </a:rPr>
            <a:t>Teacher Education Assistance for College and Higher Education (TEACH) Grant</a:t>
          </a:r>
        </a:p>
      </dgm:t>
    </dgm:pt>
    <dgm:pt modelId="{E179DA5B-140C-471A-898C-4657F12B06A0}" type="parTrans" cxnId="{99DFE020-B470-4FD6-A2DC-8348F21B3E3B}">
      <dgm:prSet/>
      <dgm:spPr/>
      <dgm:t>
        <a:bodyPr/>
        <a:lstStyle/>
        <a:p>
          <a:endParaRPr lang="en-US"/>
        </a:p>
      </dgm:t>
    </dgm:pt>
    <dgm:pt modelId="{EB68A225-BE81-4DC1-81B8-068F9FE0209B}" type="sibTrans" cxnId="{99DFE020-B470-4FD6-A2DC-8348F21B3E3B}">
      <dgm:prSet/>
      <dgm:spPr/>
      <dgm:t>
        <a:bodyPr/>
        <a:lstStyle/>
        <a:p>
          <a:endParaRPr lang="en-US"/>
        </a:p>
      </dgm:t>
    </dgm:pt>
    <dgm:pt modelId="{AD7597D9-ABC0-4EC3-89D4-C86B04A32E7F}">
      <dgm:prSet phldrT="[Text]" custT="1"/>
      <dgm:spPr>
        <a:solidFill>
          <a:srgbClr val="56933B"/>
        </a:solidFill>
        <a:effectLst>
          <a:outerShdw blurRad="50800" dist="38100" dir="2700000" algn="tl" rotWithShape="0">
            <a:prstClr val="black">
              <a:alpha val="40000"/>
            </a:prstClr>
          </a:outerShdw>
        </a:effectLst>
      </dgm:spPr>
      <dgm:t>
        <a:bodyPr/>
        <a:lstStyle/>
        <a:p>
          <a:r>
            <a:rPr lang="en-US" sz="1800" dirty="0">
              <a:latin typeface="Georgia" panose="02040502050405020303" pitchFamily="18" charset="0"/>
              <a:cs typeface="Arial" panose="020B0604020202020204" pitchFamily="34" charset="0"/>
            </a:rPr>
            <a:t>Federal Work-Study (FWS)</a:t>
          </a:r>
          <a:endParaRPr lang="en-US" sz="1800" b="0" dirty="0">
            <a:latin typeface="Georgia" panose="02040502050405020303" pitchFamily="18" charset="0"/>
            <a:cs typeface="Arial" panose="020B0604020202020204" pitchFamily="34" charset="0"/>
          </a:endParaRPr>
        </a:p>
      </dgm:t>
    </dgm:pt>
    <dgm:pt modelId="{932C53C4-E6BC-41AB-8C09-81B754E85075}" type="parTrans" cxnId="{E837D49C-A4BE-41F6-BDFE-41DEB002EE35}">
      <dgm:prSet/>
      <dgm:spPr/>
      <dgm:t>
        <a:bodyPr/>
        <a:lstStyle/>
        <a:p>
          <a:endParaRPr lang="en-US"/>
        </a:p>
      </dgm:t>
    </dgm:pt>
    <dgm:pt modelId="{5FAC9170-D1B7-4418-89E1-393E128A5BFA}" type="sibTrans" cxnId="{E837D49C-A4BE-41F6-BDFE-41DEB002EE35}">
      <dgm:prSet/>
      <dgm:spPr/>
      <dgm:t>
        <a:bodyPr/>
        <a:lstStyle/>
        <a:p>
          <a:endParaRPr lang="en-US"/>
        </a:p>
      </dgm:t>
    </dgm:pt>
    <dgm:pt modelId="{DE383FB6-D40C-4A6E-8EA2-CB8670B3E289}">
      <dgm:prSet phldrT="[Text]" custT="1"/>
      <dgm:spPr>
        <a:solidFill>
          <a:srgbClr val="0084DE"/>
        </a:solidFill>
        <a:effectLst>
          <a:outerShdw blurRad="50800" dist="38100" dir="2700000" algn="tl" rotWithShape="0">
            <a:prstClr val="black">
              <a:alpha val="40000"/>
            </a:prstClr>
          </a:outerShdw>
        </a:effectLst>
      </dgm:spPr>
      <dgm:t>
        <a:bodyPr/>
        <a:lstStyle/>
        <a:p>
          <a:r>
            <a:rPr lang="en-US" sz="1800" b="0" dirty="0">
              <a:latin typeface="Georgia" panose="02040502050405020303" pitchFamily="18" charset="0"/>
              <a:cs typeface="Arial" panose="020B0604020202020204" pitchFamily="34" charset="0"/>
            </a:rPr>
            <a:t>Federal Direct Student Loans (Direct Loans)</a:t>
          </a:r>
        </a:p>
      </dgm:t>
    </dgm:pt>
    <dgm:pt modelId="{8002DC73-3526-47C2-A76E-49BB41116437}" type="parTrans" cxnId="{A073F23F-B6FA-4747-9058-21005B902473}">
      <dgm:prSet/>
      <dgm:spPr/>
      <dgm:t>
        <a:bodyPr/>
        <a:lstStyle/>
        <a:p>
          <a:endParaRPr lang="en-US"/>
        </a:p>
      </dgm:t>
    </dgm:pt>
    <dgm:pt modelId="{F4C14619-512F-47BD-998D-77955E0F118B}" type="sibTrans" cxnId="{A073F23F-B6FA-4747-9058-21005B902473}">
      <dgm:prSet/>
      <dgm:spPr/>
      <dgm:t>
        <a:bodyPr/>
        <a:lstStyle/>
        <a:p>
          <a:endParaRPr lang="en-US"/>
        </a:p>
      </dgm:t>
    </dgm:pt>
    <dgm:pt modelId="{85E7DEE2-616E-40E0-9C8F-5A71B09AC547}">
      <dgm:prSet phldrT="[Text]" custT="1"/>
      <dgm:spPr>
        <a:solidFill>
          <a:srgbClr val="BD577E"/>
        </a:solidFill>
        <a:effectLst>
          <a:outerShdw blurRad="50800" dist="38100" dir="2700000" algn="tl" rotWithShape="0">
            <a:prstClr val="black">
              <a:alpha val="40000"/>
            </a:prstClr>
          </a:outerShdw>
        </a:effectLst>
      </dgm:spPr>
      <dgm:t>
        <a:bodyPr/>
        <a:lstStyle/>
        <a:p>
          <a:r>
            <a:rPr lang="en-US" sz="1800" b="0" dirty="0">
              <a:latin typeface="Georgia" panose="02040502050405020303" pitchFamily="18" charset="0"/>
              <a:cs typeface="Arial" panose="020B0604020202020204" pitchFamily="34" charset="0"/>
            </a:rPr>
            <a:t>Iraq Afghanistan Service Grant (IASG)</a:t>
          </a:r>
        </a:p>
      </dgm:t>
    </dgm:pt>
    <dgm:pt modelId="{6102B6F7-A605-4FED-B692-0C89C8DA9E61}" type="parTrans" cxnId="{89CC94EB-0147-4149-870E-571767A615EB}">
      <dgm:prSet/>
      <dgm:spPr/>
      <dgm:t>
        <a:bodyPr/>
        <a:lstStyle/>
        <a:p>
          <a:endParaRPr lang="en-US"/>
        </a:p>
      </dgm:t>
    </dgm:pt>
    <dgm:pt modelId="{34083969-9564-47EE-B745-107C8E033475}" type="sibTrans" cxnId="{89CC94EB-0147-4149-870E-571767A615EB}">
      <dgm:prSet/>
      <dgm:spPr/>
      <dgm:t>
        <a:bodyPr/>
        <a:lstStyle/>
        <a:p>
          <a:endParaRPr lang="en-US"/>
        </a:p>
      </dgm:t>
    </dgm:pt>
    <dgm:pt modelId="{75ED350A-5613-4C2D-AC5E-71B325FFEAC6}">
      <dgm:prSet phldrT="[Text]" custT="1"/>
      <dgm:spPr>
        <a:solidFill>
          <a:srgbClr val="263670"/>
        </a:solidFill>
        <a:effectLst>
          <a:outerShdw blurRad="50800" dist="38100" dir="2700000" algn="tl" rotWithShape="0">
            <a:prstClr val="black">
              <a:alpha val="40000"/>
            </a:prstClr>
          </a:outerShdw>
        </a:effectLst>
      </dgm:spPr>
      <dgm:t>
        <a:bodyPr/>
        <a:lstStyle/>
        <a:p>
          <a:r>
            <a:rPr lang="en-US" sz="1800" b="0" dirty="0">
              <a:latin typeface="Georgia" panose="02040502050405020303" pitchFamily="18" charset="0"/>
              <a:cs typeface="Arial" panose="020B0604020202020204" pitchFamily="34" charset="0"/>
            </a:rPr>
            <a:t>Federal PLUS Loans</a:t>
          </a:r>
        </a:p>
      </dgm:t>
    </dgm:pt>
    <dgm:pt modelId="{53771AC9-C7A3-43AA-ADCA-AFA4AC282B80}" type="parTrans" cxnId="{5D516D09-2290-41E0-B543-E949DA7A0D98}">
      <dgm:prSet/>
      <dgm:spPr/>
      <dgm:t>
        <a:bodyPr/>
        <a:lstStyle/>
        <a:p>
          <a:endParaRPr lang="en-US"/>
        </a:p>
      </dgm:t>
    </dgm:pt>
    <dgm:pt modelId="{0839E074-6D97-4F17-BD0D-5AE3195D60AA}" type="sibTrans" cxnId="{5D516D09-2290-41E0-B543-E949DA7A0D98}">
      <dgm:prSet/>
      <dgm:spPr/>
      <dgm:t>
        <a:bodyPr/>
        <a:lstStyle/>
        <a:p>
          <a:endParaRPr lang="en-US"/>
        </a:p>
      </dgm:t>
    </dgm:pt>
    <dgm:pt modelId="{8E94DB06-A882-425C-B771-3778FC160372}" type="pres">
      <dgm:prSet presAssocID="{2C3B3EE8-1974-4721-AEB7-E3A2FDF93822}" presName="diagram" presStyleCnt="0">
        <dgm:presLayoutVars>
          <dgm:dir/>
          <dgm:resizeHandles val="exact"/>
        </dgm:presLayoutVars>
      </dgm:prSet>
      <dgm:spPr/>
      <dgm:t>
        <a:bodyPr/>
        <a:lstStyle/>
        <a:p>
          <a:endParaRPr lang="en-US"/>
        </a:p>
      </dgm:t>
    </dgm:pt>
    <dgm:pt modelId="{0FD65D73-E41D-4B3E-92E7-7F2830D8FEF0}" type="pres">
      <dgm:prSet presAssocID="{0B9543FD-99A4-4C4A-A098-21B46D24820E}" presName="node" presStyleLbl="node1" presStyleIdx="0" presStyleCnt="7">
        <dgm:presLayoutVars>
          <dgm:bulletEnabled val="1"/>
        </dgm:presLayoutVars>
      </dgm:prSet>
      <dgm:spPr/>
      <dgm:t>
        <a:bodyPr/>
        <a:lstStyle/>
        <a:p>
          <a:endParaRPr lang="en-US"/>
        </a:p>
      </dgm:t>
    </dgm:pt>
    <dgm:pt modelId="{3535CC49-A102-4D8A-AEB6-B175CBD08E0C}" type="pres">
      <dgm:prSet presAssocID="{F1488B6C-3B50-406B-BEB2-12756F04A7D4}" presName="sibTrans" presStyleCnt="0"/>
      <dgm:spPr/>
    </dgm:pt>
    <dgm:pt modelId="{26F4202D-5CB8-46DF-851A-DC3432C2C607}" type="pres">
      <dgm:prSet presAssocID="{85E7DEE2-616E-40E0-9C8F-5A71B09AC547}" presName="node" presStyleLbl="node1" presStyleIdx="1" presStyleCnt="7">
        <dgm:presLayoutVars>
          <dgm:bulletEnabled val="1"/>
        </dgm:presLayoutVars>
      </dgm:prSet>
      <dgm:spPr/>
      <dgm:t>
        <a:bodyPr/>
        <a:lstStyle/>
        <a:p>
          <a:endParaRPr lang="en-US"/>
        </a:p>
      </dgm:t>
    </dgm:pt>
    <dgm:pt modelId="{7A2BB161-A8F0-43CF-90EF-69BFE6C371B2}" type="pres">
      <dgm:prSet presAssocID="{34083969-9564-47EE-B745-107C8E033475}" presName="sibTrans" presStyleCnt="0"/>
      <dgm:spPr/>
    </dgm:pt>
    <dgm:pt modelId="{B0C99F12-FC81-415D-AEAD-4E552DEABC5C}" type="pres">
      <dgm:prSet presAssocID="{D8C1DA9E-C270-47F3-8537-BEC065CD2B7B}" presName="node" presStyleLbl="node1" presStyleIdx="2" presStyleCnt="7">
        <dgm:presLayoutVars>
          <dgm:bulletEnabled val="1"/>
        </dgm:presLayoutVars>
      </dgm:prSet>
      <dgm:spPr/>
      <dgm:t>
        <a:bodyPr/>
        <a:lstStyle/>
        <a:p>
          <a:endParaRPr lang="en-US"/>
        </a:p>
      </dgm:t>
    </dgm:pt>
    <dgm:pt modelId="{1A80CB66-F6F8-4D2B-A0F6-D7E51B69A853}" type="pres">
      <dgm:prSet presAssocID="{860E649F-81FB-40C4-89D6-7DFC5757FB58}" presName="sibTrans" presStyleCnt="0"/>
      <dgm:spPr/>
    </dgm:pt>
    <dgm:pt modelId="{2EEFF565-0FA5-4AFE-8EC9-CF46641B257F}" type="pres">
      <dgm:prSet presAssocID="{04FF30B7-BDDE-48C1-A20F-CEA2F054D3B1}" presName="node" presStyleLbl="node1" presStyleIdx="3" presStyleCnt="7">
        <dgm:presLayoutVars>
          <dgm:bulletEnabled val="1"/>
        </dgm:presLayoutVars>
      </dgm:prSet>
      <dgm:spPr/>
      <dgm:t>
        <a:bodyPr/>
        <a:lstStyle/>
        <a:p>
          <a:endParaRPr lang="en-US"/>
        </a:p>
      </dgm:t>
    </dgm:pt>
    <dgm:pt modelId="{3531B753-653F-4E59-B2F5-08469469C2DA}" type="pres">
      <dgm:prSet presAssocID="{EB68A225-BE81-4DC1-81B8-068F9FE0209B}" presName="sibTrans" presStyleCnt="0"/>
      <dgm:spPr/>
    </dgm:pt>
    <dgm:pt modelId="{5927B7F6-1A6B-4BE6-9A00-80A8F3451E16}" type="pres">
      <dgm:prSet presAssocID="{AD7597D9-ABC0-4EC3-89D4-C86B04A32E7F}" presName="node" presStyleLbl="node1" presStyleIdx="4" presStyleCnt="7">
        <dgm:presLayoutVars>
          <dgm:bulletEnabled val="1"/>
        </dgm:presLayoutVars>
      </dgm:prSet>
      <dgm:spPr/>
      <dgm:t>
        <a:bodyPr/>
        <a:lstStyle/>
        <a:p>
          <a:endParaRPr lang="en-US"/>
        </a:p>
      </dgm:t>
    </dgm:pt>
    <dgm:pt modelId="{ED234A13-193D-4539-ADE1-4E21D01069A4}" type="pres">
      <dgm:prSet presAssocID="{5FAC9170-D1B7-4418-89E1-393E128A5BFA}" presName="sibTrans" presStyleCnt="0"/>
      <dgm:spPr/>
    </dgm:pt>
    <dgm:pt modelId="{799B4B1F-19A5-4028-A572-1E0AD4FB66AD}" type="pres">
      <dgm:prSet presAssocID="{DE383FB6-D40C-4A6E-8EA2-CB8670B3E289}" presName="node" presStyleLbl="node1" presStyleIdx="5" presStyleCnt="7">
        <dgm:presLayoutVars>
          <dgm:bulletEnabled val="1"/>
        </dgm:presLayoutVars>
      </dgm:prSet>
      <dgm:spPr/>
      <dgm:t>
        <a:bodyPr/>
        <a:lstStyle/>
        <a:p>
          <a:endParaRPr lang="en-US"/>
        </a:p>
      </dgm:t>
    </dgm:pt>
    <dgm:pt modelId="{6AD71644-83C8-4E5A-AA6A-F692A90E17DF}" type="pres">
      <dgm:prSet presAssocID="{F4C14619-512F-47BD-998D-77955E0F118B}" presName="sibTrans" presStyleCnt="0"/>
      <dgm:spPr/>
    </dgm:pt>
    <dgm:pt modelId="{F8FCE1B0-A15B-4784-82E6-5BFC1F3402C4}" type="pres">
      <dgm:prSet presAssocID="{75ED350A-5613-4C2D-AC5E-71B325FFEAC6}" presName="node" presStyleLbl="node1" presStyleIdx="6" presStyleCnt="7" custLinFactNeighborX="0" custLinFactNeighborY="-1752">
        <dgm:presLayoutVars>
          <dgm:bulletEnabled val="1"/>
        </dgm:presLayoutVars>
      </dgm:prSet>
      <dgm:spPr/>
      <dgm:t>
        <a:bodyPr/>
        <a:lstStyle/>
        <a:p>
          <a:endParaRPr lang="en-US"/>
        </a:p>
      </dgm:t>
    </dgm:pt>
  </dgm:ptLst>
  <dgm:cxnLst>
    <dgm:cxn modelId="{89CC94EB-0147-4149-870E-571767A615EB}" srcId="{2C3B3EE8-1974-4721-AEB7-E3A2FDF93822}" destId="{85E7DEE2-616E-40E0-9C8F-5A71B09AC547}" srcOrd="1" destOrd="0" parTransId="{6102B6F7-A605-4FED-B692-0C89C8DA9E61}" sibTransId="{34083969-9564-47EE-B745-107C8E033475}"/>
    <dgm:cxn modelId="{A073F23F-B6FA-4747-9058-21005B902473}" srcId="{2C3B3EE8-1974-4721-AEB7-E3A2FDF93822}" destId="{DE383FB6-D40C-4A6E-8EA2-CB8670B3E289}" srcOrd="5" destOrd="0" parTransId="{8002DC73-3526-47C2-A76E-49BB41116437}" sibTransId="{F4C14619-512F-47BD-998D-77955E0F118B}"/>
    <dgm:cxn modelId="{2B994281-7926-45FA-AA47-C4891D12FD48}" type="presOf" srcId="{75ED350A-5613-4C2D-AC5E-71B325FFEAC6}" destId="{F8FCE1B0-A15B-4784-82E6-5BFC1F3402C4}" srcOrd="0" destOrd="0" presId="urn:microsoft.com/office/officeart/2005/8/layout/default"/>
    <dgm:cxn modelId="{4DBC5C12-1D8F-4DD9-A1F7-916F05B1C183}" type="presOf" srcId="{D8C1DA9E-C270-47F3-8537-BEC065CD2B7B}" destId="{B0C99F12-FC81-415D-AEAD-4E552DEABC5C}" srcOrd="0" destOrd="0" presId="urn:microsoft.com/office/officeart/2005/8/layout/default"/>
    <dgm:cxn modelId="{455C3D6A-6EA4-453A-9DCD-288D4A82C096}" srcId="{2C3B3EE8-1974-4721-AEB7-E3A2FDF93822}" destId="{D8C1DA9E-C270-47F3-8537-BEC065CD2B7B}" srcOrd="2" destOrd="0" parTransId="{B4F67637-F831-43C2-AE1B-6B0E8909F146}" sibTransId="{860E649F-81FB-40C4-89D6-7DFC5757FB58}"/>
    <dgm:cxn modelId="{5D516D09-2290-41E0-B543-E949DA7A0D98}" srcId="{2C3B3EE8-1974-4721-AEB7-E3A2FDF93822}" destId="{75ED350A-5613-4C2D-AC5E-71B325FFEAC6}" srcOrd="6" destOrd="0" parTransId="{53771AC9-C7A3-43AA-ADCA-AFA4AC282B80}" sibTransId="{0839E074-6D97-4F17-BD0D-5AE3195D60AA}"/>
    <dgm:cxn modelId="{9F177B98-E774-4EDF-B051-847E236F5269}" srcId="{2C3B3EE8-1974-4721-AEB7-E3A2FDF93822}" destId="{0B9543FD-99A4-4C4A-A098-21B46D24820E}" srcOrd="0" destOrd="0" parTransId="{F4417A6B-46D0-4F0B-8DDB-878FB21C5513}" sibTransId="{F1488B6C-3B50-406B-BEB2-12756F04A7D4}"/>
    <dgm:cxn modelId="{3DA3A869-B775-4476-871E-902837DF26BA}" type="presOf" srcId="{DE383FB6-D40C-4A6E-8EA2-CB8670B3E289}" destId="{799B4B1F-19A5-4028-A572-1E0AD4FB66AD}" srcOrd="0" destOrd="0" presId="urn:microsoft.com/office/officeart/2005/8/layout/default"/>
    <dgm:cxn modelId="{54C39601-8086-477C-BFBB-5969752E1237}" type="presOf" srcId="{85E7DEE2-616E-40E0-9C8F-5A71B09AC547}" destId="{26F4202D-5CB8-46DF-851A-DC3432C2C607}" srcOrd="0" destOrd="0" presId="urn:microsoft.com/office/officeart/2005/8/layout/default"/>
    <dgm:cxn modelId="{99DFE020-B470-4FD6-A2DC-8348F21B3E3B}" srcId="{2C3B3EE8-1974-4721-AEB7-E3A2FDF93822}" destId="{04FF30B7-BDDE-48C1-A20F-CEA2F054D3B1}" srcOrd="3" destOrd="0" parTransId="{E179DA5B-140C-471A-898C-4657F12B06A0}" sibTransId="{EB68A225-BE81-4DC1-81B8-068F9FE0209B}"/>
    <dgm:cxn modelId="{E837D49C-A4BE-41F6-BDFE-41DEB002EE35}" srcId="{2C3B3EE8-1974-4721-AEB7-E3A2FDF93822}" destId="{AD7597D9-ABC0-4EC3-89D4-C86B04A32E7F}" srcOrd="4" destOrd="0" parTransId="{932C53C4-E6BC-41AB-8C09-81B754E85075}" sibTransId="{5FAC9170-D1B7-4418-89E1-393E128A5BFA}"/>
    <dgm:cxn modelId="{DDBA444A-B740-40E9-82AF-55FD48683212}" type="presOf" srcId="{0B9543FD-99A4-4C4A-A098-21B46D24820E}" destId="{0FD65D73-E41D-4B3E-92E7-7F2830D8FEF0}" srcOrd="0" destOrd="0" presId="urn:microsoft.com/office/officeart/2005/8/layout/default"/>
    <dgm:cxn modelId="{C5AEB1C2-5CF0-48BD-9638-BF8C33F92CDE}" type="presOf" srcId="{04FF30B7-BDDE-48C1-A20F-CEA2F054D3B1}" destId="{2EEFF565-0FA5-4AFE-8EC9-CF46641B257F}" srcOrd="0" destOrd="0" presId="urn:microsoft.com/office/officeart/2005/8/layout/default"/>
    <dgm:cxn modelId="{AF2BE1AA-4C93-404B-B540-1BDCFB8D48BD}" type="presOf" srcId="{2C3B3EE8-1974-4721-AEB7-E3A2FDF93822}" destId="{8E94DB06-A882-425C-B771-3778FC160372}" srcOrd="0" destOrd="0" presId="urn:microsoft.com/office/officeart/2005/8/layout/default"/>
    <dgm:cxn modelId="{212BF699-63EA-40ED-9BDD-8ED593496707}" type="presOf" srcId="{AD7597D9-ABC0-4EC3-89D4-C86B04A32E7F}" destId="{5927B7F6-1A6B-4BE6-9A00-80A8F3451E16}" srcOrd="0" destOrd="0" presId="urn:microsoft.com/office/officeart/2005/8/layout/default"/>
    <dgm:cxn modelId="{9C9BF22B-9247-4CB4-8EA6-940EE57D6825}" type="presParOf" srcId="{8E94DB06-A882-425C-B771-3778FC160372}" destId="{0FD65D73-E41D-4B3E-92E7-7F2830D8FEF0}" srcOrd="0" destOrd="0" presId="urn:microsoft.com/office/officeart/2005/8/layout/default"/>
    <dgm:cxn modelId="{BCC593B1-A5C9-4C1A-84CB-6E2CAE0C84C2}" type="presParOf" srcId="{8E94DB06-A882-425C-B771-3778FC160372}" destId="{3535CC49-A102-4D8A-AEB6-B175CBD08E0C}" srcOrd="1" destOrd="0" presId="urn:microsoft.com/office/officeart/2005/8/layout/default"/>
    <dgm:cxn modelId="{1A90CC61-D6F2-4E57-BE1E-A0AD28EA517B}" type="presParOf" srcId="{8E94DB06-A882-425C-B771-3778FC160372}" destId="{26F4202D-5CB8-46DF-851A-DC3432C2C607}" srcOrd="2" destOrd="0" presId="urn:microsoft.com/office/officeart/2005/8/layout/default"/>
    <dgm:cxn modelId="{097B9EF4-882E-4B1F-8239-EF70137E7DD2}" type="presParOf" srcId="{8E94DB06-A882-425C-B771-3778FC160372}" destId="{7A2BB161-A8F0-43CF-90EF-69BFE6C371B2}" srcOrd="3" destOrd="0" presId="urn:microsoft.com/office/officeart/2005/8/layout/default"/>
    <dgm:cxn modelId="{990C8A6C-D149-4330-A646-22D1E47E180B}" type="presParOf" srcId="{8E94DB06-A882-425C-B771-3778FC160372}" destId="{B0C99F12-FC81-415D-AEAD-4E552DEABC5C}" srcOrd="4" destOrd="0" presId="urn:microsoft.com/office/officeart/2005/8/layout/default"/>
    <dgm:cxn modelId="{A6338025-C737-4DE7-B726-A19AABC8FBDD}" type="presParOf" srcId="{8E94DB06-A882-425C-B771-3778FC160372}" destId="{1A80CB66-F6F8-4D2B-A0F6-D7E51B69A853}" srcOrd="5" destOrd="0" presId="urn:microsoft.com/office/officeart/2005/8/layout/default"/>
    <dgm:cxn modelId="{296ECE5A-191C-490B-8189-D5E32408D67D}" type="presParOf" srcId="{8E94DB06-A882-425C-B771-3778FC160372}" destId="{2EEFF565-0FA5-4AFE-8EC9-CF46641B257F}" srcOrd="6" destOrd="0" presId="urn:microsoft.com/office/officeart/2005/8/layout/default"/>
    <dgm:cxn modelId="{1723EBED-DB26-42EA-A03A-E1F7E6C99A98}" type="presParOf" srcId="{8E94DB06-A882-425C-B771-3778FC160372}" destId="{3531B753-653F-4E59-B2F5-08469469C2DA}" srcOrd="7" destOrd="0" presId="urn:microsoft.com/office/officeart/2005/8/layout/default"/>
    <dgm:cxn modelId="{9C8C247E-C18C-4EC2-AF61-A954A8DA53B9}" type="presParOf" srcId="{8E94DB06-A882-425C-B771-3778FC160372}" destId="{5927B7F6-1A6B-4BE6-9A00-80A8F3451E16}" srcOrd="8" destOrd="0" presId="urn:microsoft.com/office/officeart/2005/8/layout/default"/>
    <dgm:cxn modelId="{A5DE739B-9A8C-4E43-A445-48F16FFD54B2}" type="presParOf" srcId="{8E94DB06-A882-425C-B771-3778FC160372}" destId="{ED234A13-193D-4539-ADE1-4E21D01069A4}" srcOrd="9" destOrd="0" presId="urn:microsoft.com/office/officeart/2005/8/layout/default"/>
    <dgm:cxn modelId="{40ECB347-707C-4C03-9ED3-4CADFE0A2612}" type="presParOf" srcId="{8E94DB06-A882-425C-B771-3778FC160372}" destId="{799B4B1F-19A5-4028-A572-1E0AD4FB66AD}" srcOrd="10" destOrd="0" presId="urn:microsoft.com/office/officeart/2005/8/layout/default"/>
    <dgm:cxn modelId="{25D1CC27-56ED-48E0-A64C-C23E492A1BB1}" type="presParOf" srcId="{8E94DB06-A882-425C-B771-3778FC160372}" destId="{6AD71644-83C8-4E5A-AA6A-F692A90E17DF}" srcOrd="11" destOrd="0" presId="urn:microsoft.com/office/officeart/2005/8/layout/default"/>
    <dgm:cxn modelId="{40F0C02C-5D4A-4746-9693-D7519CB4B872}" type="presParOf" srcId="{8E94DB06-A882-425C-B771-3778FC160372}" destId="{F8FCE1B0-A15B-4784-82E6-5BFC1F3402C4}" srcOrd="12"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56BE6-B13A-49F2-9FE6-05D7EBE0FE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28F46B-C49C-4555-8321-0FB8E1A4888F}">
      <dgm:prSet custT="1"/>
      <dgm:spPr>
        <a:solidFill>
          <a:srgbClr val="1B4187"/>
        </a:solidFill>
      </dgm:spPr>
      <dgm:t>
        <a:bodyPr/>
        <a:lstStyle/>
        <a:p>
          <a:pPr algn="ctr"/>
          <a:r>
            <a:rPr lang="en-US" sz="2500" dirty="0">
              <a:latin typeface="Georgia" panose="02040502050405020303" pitchFamily="18" charset="0"/>
              <a:cs typeface="Arial" panose="020B0604020202020204" pitchFamily="34" charset="0"/>
            </a:rPr>
            <a:t>Foundations, businesses, churches, civic, and charitable organizations</a:t>
          </a:r>
        </a:p>
      </dgm:t>
    </dgm:pt>
    <dgm:pt modelId="{7F866F8A-8B65-4C5B-9C59-2C14D6462F27}" type="parTrans" cxnId="{B9583FB3-DC8F-49EE-938D-F552E91D428E}">
      <dgm:prSet/>
      <dgm:spPr/>
      <dgm:t>
        <a:bodyPr/>
        <a:lstStyle/>
        <a:p>
          <a:endParaRPr lang="en-US"/>
        </a:p>
      </dgm:t>
    </dgm:pt>
    <dgm:pt modelId="{7FDBE478-646F-43CE-9E0C-81C58822F9E3}" type="sibTrans" cxnId="{B9583FB3-DC8F-49EE-938D-F552E91D428E}">
      <dgm:prSet/>
      <dgm:spPr/>
      <dgm:t>
        <a:bodyPr/>
        <a:lstStyle/>
        <a:p>
          <a:endParaRPr lang="en-US"/>
        </a:p>
      </dgm:t>
    </dgm:pt>
    <dgm:pt modelId="{82C81F24-574C-4A36-8880-365387949A0B}">
      <dgm:prSet custT="1"/>
      <dgm:spPr>
        <a:solidFill>
          <a:srgbClr val="1B4187"/>
        </a:solidFill>
      </dgm:spPr>
      <dgm:t>
        <a:bodyPr/>
        <a:lstStyle/>
        <a:p>
          <a:pPr algn="ctr"/>
          <a:r>
            <a:rPr lang="en-US" sz="2500" dirty="0">
              <a:latin typeface="Georgia" panose="02040502050405020303" pitchFamily="18" charset="0"/>
              <a:cs typeface="Arial" panose="020B0604020202020204" pitchFamily="34" charset="0"/>
            </a:rPr>
            <a:t>Deadlines and applications procedures vary</a:t>
          </a:r>
        </a:p>
      </dgm:t>
    </dgm:pt>
    <dgm:pt modelId="{C1F6A6DA-118D-487C-BC6D-8A617C03D83A}" type="parTrans" cxnId="{181C45F6-DBA9-4FBA-9A60-7F6EF746C494}">
      <dgm:prSet/>
      <dgm:spPr/>
      <dgm:t>
        <a:bodyPr/>
        <a:lstStyle/>
        <a:p>
          <a:endParaRPr lang="en-US"/>
        </a:p>
      </dgm:t>
    </dgm:pt>
    <dgm:pt modelId="{995CA235-E8EA-4D3A-9EA3-595F3018FA98}" type="sibTrans" cxnId="{181C45F6-DBA9-4FBA-9A60-7F6EF746C494}">
      <dgm:prSet/>
      <dgm:spPr/>
      <dgm:t>
        <a:bodyPr/>
        <a:lstStyle/>
        <a:p>
          <a:endParaRPr lang="en-US"/>
        </a:p>
      </dgm:t>
    </dgm:pt>
    <dgm:pt modelId="{23912EF5-A8E8-4A71-AD84-ED3AA8E7FF94}">
      <dgm:prSet custT="1"/>
      <dgm:spPr>
        <a:solidFill>
          <a:srgbClr val="1B4187"/>
        </a:solidFill>
      </dgm:spPr>
      <dgm:t>
        <a:bodyPr/>
        <a:lstStyle/>
        <a:p>
          <a:pPr algn="ctr"/>
          <a:r>
            <a:rPr lang="en-US" sz="2500" dirty="0">
              <a:latin typeface="Georgia" panose="02040502050405020303" pitchFamily="18" charset="0"/>
              <a:cs typeface="Arial" panose="020B0604020202020204" pitchFamily="34" charset="0"/>
            </a:rPr>
            <a:t>Begin researching private sources early</a:t>
          </a:r>
        </a:p>
      </dgm:t>
    </dgm:pt>
    <dgm:pt modelId="{87FDBF7C-B1E8-46E1-9DF6-C8C908F04DF9}" type="parTrans" cxnId="{6498A5A6-2AEB-4340-87E6-0B0BDBCE3627}">
      <dgm:prSet/>
      <dgm:spPr/>
      <dgm:t>
        <a:bodyPr/>
        <a:lstStyle/>
        <a:p>
          <a:endParaRPr lang="en-US"/>
        </a:p>
      </dgm:t>
    </dgm:pt>
    <dgm:pt modelId="{55DC4AD2-0F54-45A6-B310-A15F511C77BC}" type="sibTrans" cxnId="{6498A5A6-2AEB-4340-87E6-0B0BDBCE3627}">
      <dgm:prSet/>
      <dgm:spPr/>
      <dgm:t>
        <a:bodyPr/>
        <a:lstStyle/>
        <a:p>
          <a:endParaRPr lang="en-US"/>
        </a:p>
      </dgm:t>
    </dgm:pt>
    <dgm:pt modelId="{82B13EF8-D7C7-4152-8505-D01150203D7D}" type="pres">
      <dgm:prSet presAssocID="{A6F56BE6-B13A-49F2-9FE6-05D7EBE0FE12}" presName="linear" presStyleCnt="0">
        <dgm:presLayoutVars>
          <dgm:dir/>
          <dgm:animLvl val="lvl"/>
          <dgm:resizeHandles val="exact"/>
        </dgm:presLayoutVars>
      </dgm:prSet>
      <dgm:spPr/>
      <dgm:t>
        <a:bodyPr/>
        <a:lstStyle/>
        <a:p>
          <a:endParaRPr lang="en-US"/>
        </a:p>
      </dgm:t>
    </dgm:pt>
    <dgm:pt modelId="{4B23D49E-2ED8-4AD4-B622-7BE0F32F321D}" type="pres">
      <dgm:prSet presAssocID="{E428F46B-C49C-4555-8321-0FB8E1A4888F}" presName="parentLin" presStyleCnt="0"/>
      <dgm:spPr/>
    </dgm:pt>
    <dgm:pt modelId="{050186A9-C2F1-43DB-B041-3A1EC3F5CCA6}" type="pres">
      <dgm:prSet presAssocID="{E428F46B-C49C-4555-8321-0FB8E1A4888F}" presName="parentLeftMargin" presStyleLbl="node1" presStyleIdx="0" presStyleCnt="3"/>
      <dgm:spPr/>
      <dgm:t>
        <a:bodyPr/>
        <a:lstStyle/>
        <a:p>
          <a:endParaRPr lang="en-US"/>
        </a:p>
      </dgm:t>
    </dgm:pt>
    <dgm:pt modelId="{08BF9578-761B-4DF2-AF24-B14ECC4BF20B}" type="pres">
      <dgm:prSet presAssocID="{E428F46B-C49C-4555-8321-0FB8E1A4888F}" presName="parentText" presStyleLbl="node1" presStyleIdx="0" presStyleCnt="3" custScaleX="128951">
        <dgm:presLayoutVars>
          <dgm:chMax val="0"/>
          <dgm:bulletEnabled val="1"/>
        </dgm:presLayoutVars>
      </dgm:prSet>
      <dgm:spPr/>
      <dgm:t>
        <a:bodyPr/>
        <a:lstStyle/>
        <a:p>
          <a:endParaRPr lang="en-US"/>
        </a:p>
      </dgm:t>
    </dgm:pt>
    <dgm:pt modelId="{596AA650-662D-4CFC-B33F-659BF7E8CD7E}" type="pres">
      <dgm:prSet presAssocID="{E428F46B-C49C-4555-8321-0FB8E1A4888F}" presName="negativeSpace" presStyleCnt="0"/>
      <dgm:spPr/>
    </dgm:pt>
    <dgm:pt modelId="{1ADBB7A1-94BB-4CB2-A0E5-E64E0DE1D074}" type="pres">
      <dgm:prSet presAssocID="{E428F46B-C49C-4555-8321-0FB8E1A4888F}" presName="childText" presStyleLbl="conFgAcc1" presStyleIdx="0" presStyleCnt="3" custLinFactNeighborX="885">
        <dgm:presLayoutVars>
          <dgm:bulletEnabled val="1"/>
        </dgm:presLayoutVars>
      </dgm:prSet>
      <dgm:spPr/>
    </dgm:pt>
    <dgm:pt modelId="{3B9B6EBC-F1D8-496D-A30F-3E6A000B6B67}" type="pres">
      <dgm:prSet presAssocID="{7FDBE478-646F-43CE-9E0C-81C58822F9E3}" presName="spaceBetweenRectangles" presStyleCnt="0"/>
      <dgm:spPr/>
    </dgm:pt>
    <dgm:pt modelId="{BE2F5D4E-BBA6-4853-B942-3AA433A448B0}" type="pres">
      <dgm:prSet presAssocID="{82C81F24-574C-4A36-8880-365387949A0B}" presName="parentLin" presStyleCnt="0"/>
      <dgm:spPr/>
    </dgm:pt>
    <dgm:pt modelId="{85F7257E-BA98-430B-900A-64853F159001}" type="pres">
      <dgm:prSet presAssocID="{82C81F24-574C-4A36-8880-365387949A0B}" presName="parentLeftMargin" presStyleLbl="node1" presStyleIdx="0" presStyleCnt="3"/>
      <dgm:spPr/>
      <dgm:t>
        <a:bodyPr/>
        <a:lstStyle/>
        <a:p>
          <a:endParaRPr lang="en-US"/>
        </a:p>
      </dgm:t>
    </dgm:pt>
    <dgm:pt modelId="{A51398EB-5674-43A2-B85A-C15B3A897C11}" type="pres">
      <dgm:prSet presAssocID="{82C81F24-574C-4A36-8880-365387949A0B}" presName="parentText" presStyleLbl="node1" presStyleIdx="1" presStyleCnt="3" custScaleX="128951">
        <dgm:presLayoutVars>
          <dgm:chMax val="0"/>
          <dgm:bulletEnabled val="1"/>
        </dgm:presLayoutVars>
      </dgm:prSet>
      <dgm:spPr/>
      <dgm:t>
        <a:bodyPr/>
        <a:lstStyle/>
        <a:p>
          <a:endParaRPr lang="en-US"/>
        </a:p>
      </dgm:t>
    </dgm:pt>
    <dgm:pt modelId="{1CFBFF35-CBA4-44B3-ABB5-01CBADD2847D}" type="pres">
      <dgm:prSet presAssocID="{82C81F24-574C-4A36-8880-365387949A0B}" presName="negativeSpace" presStyleCnt="0"/>
      <dgm:spPr/>
    </dgm:pt>
    <dgm:pt modelId="{E8F38A3F-CBE3-473C-84A5-953BEABFC1C6}" type="pres">
      <dgm:prSet presAssocID="{82C81F24-574C-4A36-8880-365387949A0B}" presName="childText" presStyleLbl="conFgAcc1" presStyleIdx="1" presStyleCnt="3">
        <dgm:presLayoutVars>
          <dgm:bulletEnabled val="1"/>
        </dgm:presLayoutVars>
      </dgm:prSet>
      <dgm:spPr/>
    </dgm:pt>
    <dgm:pt modelId="{8DE2FDEC-73A8-47BA-8F12-08074A593A32}" type="pres">
      <dgm:prSet presAssocID="{995CA235-E8EA-4D3A-9EA3-595F3018FA98}" presName="spaceBetweenRectangles" presStyleCnt="0"/>
      <dgm:spPr/>
    </dgm:pt>
    <dgm:pt modelId="{8303AC56-4A55-4986-898B-A9FA750F4882}" type="pres">
      <dgm:prSet presAssocID="{23912EF5-A8E8-4A71-AD84-ED3AA8E7FF94}" presName="parentLin" presStyleCnt="0"/>
      <dgm:spPr/>
    </dgm:pt>
    <dgm:pt modelId="{00EEABC2-BDFA-4BB0-910F-AF28783A96B3}" type="pres">
      <dgm:prSet presAssocID="{23912EF5-A8E8-4A71-AD84-ED3AA8E7FF94}" presName="parentLeftMargin" presStyleLbl="node1" presStyleIdx="1" presStyleCnt="3"/>
      <dgm:spPr/>
      <dgm:t>
        <a:bodyPr/>
        <a:lstStyle/>
        <a:p>
          <a:endParaRPr lang="en-US"/>
        </a:p>
      </dgm:t>
    </dgm:pt>
    <dgm:pt modelId="{23F19194-6187-4C6F-BA65-E0AA07B13BAC}" type="pres">
      <dgm:prSet presAssocID="{23912EF5-A8E8-4A71-AD84-ED3AA8E7FF94}" presName="parentText" presStyleLbl="node1" presStyleIdx="2" presStyleCnt="3" custScaleX="128951">
        <dgm:presLayoutVars>
          <dgm:chMax val="0"/>
          <dgm:bulletEnabled val="1"/>
        </dgm:presLayoutVars>
      </dgm:prSet>
      <dgm:spPr/>
      <dgm:t>
        <a:bodyPr/>
        <a:lstStyle/>
        <a:p>
          <a:endParaRPr lang="en-US"/>
        </a:p>
      </dgm:t>
    </dgm:pt>
    <dgm:pt modelId="{AC58EBBB-0AFF-44EE-AD27-5E45DA07A93F}" type="pres">
      <dgm:prSet presAssocID="{23912EF5-A8E8-4A71-AD84-ED3AA8E7FF94}" presName="negativeSpace" presStyleCnt="0"/>
      <dgm:spPr/>
    </dgm:pt>
    <dgm:pt modelId="{4D806934-682E-475D-AD26-41467F256281}" type="pres">
      <dgm:prSet presAssocID="{23912EF5-A8E8-4A71-AD84-ED3AA8E7FF94}" presName="childText" presStyleLbl="conFgAcc1" presStyleIdx="2" presStyleCnt="3">
        <dgm:presLayoutVars>
          <dgm:bulletEnabled val="1"/>
        </dgm:presLayoutVars>
      </dgm:prSet>
      <dgm:spPr/>
    </dgm:pt>
  </dgm:ptLst>
  <dgm:cxnLst>
    <dgm:cxn modelId="{A5DCAB4C-5BEA-4FAE-9AE7-BB5A8E84A5C9}" type="presOf" srcId="{23912EF5-A8E8-4A71-AD84-ED3AA8E7FF94}" destId="{00EEABC2-BDFA-4BB0-910F-AF28783A96B3}" srcOrd="0" destOrd="0" presId="urn:microsoft.com/office/officeart/2005/8/layout/list1"/>
    <dgm:cxn modelId="{05332AA8-A01C-44C6-BBC1-67D369D4BEC2}" type="presOf" srcId="{A6F56BE6-B13A-49F2-9FE6-05D7EBE0FE12}" destId="{82B13EF8-D7C7-4152-8505-D01150203D7D}" srcOrd="0" destOrd="0" presId="urn:microsoft.com/office/officeart/2005/8/layout/list1"/>
    <dgm:cxn modelId="{2B0F71D1-80A7-4478-BB27-BC8CEEB58178}" type="presOf" srcId="{23912EF5-A8E8-4A71-AD84-ED3AA8E7FF94}" destId="{23F19194-6187-4C6F-BA65-E0AA07B13BAC}" srcOrd="1" destOrd="0" presId="urn:microsoft.com/office/officeart/2005/8/layout/list1"/>
    <dgm:cxn modelId="{5B1AA78E-2810-434A-BC29-7E697BC8B3AA}" type="presOf" srcId="{E428F46B-C49C-4555-8321-0FB8E1A4888F}" destId="{08BF9578-761B-4DF2-AF24-B14ECC4BF20B}" srcOrd="1" destOrd="0" presId="urn:microsoft.com/office/officeart/2005/8/layout/list1"/>
    <dgm:cxn modelId="{35F634E6-0671-41E0-975F-850EB56853D5}" type="presOf" srcId="{82C81F24-574C-4A36-8880-365387949A0B}" destId="{A51398EB-5674-43A2-B85A-C15B3A897C11}" srcOrd="1" destOrd="0" presId="urn:microsoft.com/office/officeart/2005/8/layout/list1"/>
    <dgm:cxn modelId="{B9583FB3-DC8F-49EE-938D-F552E91D428E}" srcId="{A6F56BE6-B13A-49F2-9FE6-05D7EBE0FE12}" destId="{E428F46B-C49C-4555-8321-0FB8E1A4888F}" srcOrd="0" destOrd="0" parTransId="{7F866F8A-8B65-4C5B-9C59-2C14D6462F27}" sibTransId="{7FDBE478-646F-43CE-9E0C-81C58822F9E3}"/>
    <dgm:cxn modelId="{181C45F6-DBA9-4FBA-9A60-7F6EF746C494}" srcId="{A6F56BE6-B13A-49F2-9FE6-05D7EBE0FE12}" destId="{82C81F24-574C-4A36-8880-365387949A0B}" srcOrd="1" destOrd="0" parTransId="{C1F6A6DA-118D-487C-BC6D-8A617C03D83A}" sibTransId="{995CA235-E8EA-4D3A-9EA3-595F3018FA98}"/>
    <dgm:cxn modelId="{DC50B8C3-0C88-4050-A6CF-0B8AE0D77FE8}" type="presOf" srcId="{E428F46B-C49C-4555-8321-0FB8E1A4888F}" destId="{050186A9-C2F1-43DB-B041-3A1EC3F5CCA6}" srcOrd="0" destOrd="0" presId="urn:microsoft.com/office/officeart/2005/8/layout/list1"/>
    <dgm:cxn modelId="{467207F4-5358-431B-8D22-11C885D84C50}" type="presOf" srcId="{82C81F24-574C-4A36-8880-365387949A0B}" destId="{85F7257E-BA98-430B-900A-64853F159001}" srcOrd="0" destOrd="0" presId="urn:microsoft.com/office/officeart/2005/8/layout/list1"/>
    <dgm:cxn modelId="{6498A5A6-2AEB-4340-87E6-0B0BDBCE3627}" srcId="{A6F56BE6-B13A-49F2-9FE6-05D7EBE0FE12}" destId="{23912EF5-A8E8-4A71-AD84-ED3AA8E7FF94}" srcOrd="2" destOrd="0" parTransId="{87FDBF7C-B1E8-46E1-9DF6-C8C908F04DF9}" sibTransId="{55DC4AD2-0F54-45A6-B310-A15F511C77BC}"/>
    <dgm:cxn modelId="{DDD53C12-A096-4F29-85EF-E5724C8353B0}" type="presParOf" srcId="{82B13EF8-D7C7-4152-8505-D01150203D7D}" destId="{4B23D49E-2ED8-4AD4-B622-7BE0F32F321D}" srcOrd="0" destOrd="0" presId="urn:microsoft.com/office/officeart/2005/8/layout/list1"/>
    <dgm:cxn modelId="{7174C746-B5A2-4C80-8976-506253045B0F}" type="presParOf" srcId="{4B23D49E-2ED8-4AD4-B622-7BE0F32F321D}" destId="{050186A9-C2F1-43DB-B041-3A1EC3F5CCA6}" srcOrd="0" destOrd="0" presId="urn:microsoft.com/office/officeart/2005/8/layout/list1"/>
    <dgm:cxn modelId="{A0A6680F-EB32-4E74-B2DF-BCE23B5272B6}" type="presParOf" srcId="{4B23D49E-2ED8-4AD4-B622-7BE0F32F321D}" destId="{08BF9578-761B-4DF2-AF24-B14ECC4BF20B}" srcOrd="1" destOrd="0" presId="urn:microsoft.com/office/officeart/2005/8/layout/list1"/>
    <dgm:cxn modelId="{F5893237-4B54-42C7-82B0-960B5B839186}" type="presParOf" srcId="{82B13EF8-D7C7-4152-8505-D01150203D7D}" destId="{596AA650-662D-4CFC-B33F-659BF7E8CD7E}" srcOrd="1" destOrd="0" presId="urn:microsoft.com/office/officeart/2005/8/layout/list1"/>
    <dgm:cxn modelId="{C0B0CC78-CD2C-4692-8182-5BB0C06B813C}" type="presParOf" srcId="{82B13EF8-D7C7-4152-8505-D01150203D7D}" destId="{1ADBB7A1-94BB-4CB2-A0E5-E64E0DE1D074}" srcOrd="2" destOrd="0" presId="urn:microsoft.com/office/officeart/2005/8/layout/list1"/>
    <dgm:cxn modelId="{F84FA6F7-E0B9-40A7-8C86-F099FDD073C4}" type="presParOf" srcId="{82B13EF8-D7C7-4152-8505-D01150203D7D}" destId="{3B9B6EBC-F1D8-496D-A30F-3E6A000B6B67}" srcOrd="3" destOrd="0" presId="urn:microsoft.com/office/officeart/2005/8/layout/list1"/>
    <dgm:cxn modelId="{32FEE62B-61F5-4A57-80B2-409E01AA82C6}" type="presParOf" srcId="{82B13EF8-D7C7-4152-8505-D01150203D7D}" destId="{BE2F5D4E-BBA6-4853-B942-3AA433A448B0}" srcOrd="4" destOrd="0" presId="urn:microsoft.com/office/officeart/2005/8/layout/list1"/>
    <dgm:cxn modelId="{C3D1B1B5-437D-4BB2-86A1-43DBFE69BF5C}" type="presParOf" srcId="{BE2F5D4E-BBA6-4853-B942-3AA433A448B0}" destId="{85F7257E-BA98-430B-900A-64853F159001}" srcOrd="0" destOrd="0" presId="urn:microsoft.com/office/officeart/2005/8/layout/list1"/>
    <dgm:cxn modelId="{192FBD98-7975-46AA-A342-6288A8C597B9}" type="presParOf" srcId="{BE2F5D4E-BBA6-4853-B942-3AA433A448B0}" destId="{A51398EB-5674-43A2-B85A-C15B3A897C11}" srcOrd="1" destOrd="0" presId="urn:microsoft.com/office/officeart/2005/8/layout/list1"/>
    <dgm:cxn modelId="{6F68691A-8A3D-4014-B86C-BD5BB94D157F}" type="presParOf" srcId="{82B13EF8-D7C7-4152-8505-D01150203D7D}" destId="{1CFBFF35-CBA4-44B3-ABB5-01CBADD2847D}" srcOrd="5" destOrd="0" presId="urn:microsoft.com/office/officeart/2005/8/layout/list1"/>
    <dgm:cxn modelId="{B520DC7C-FF77-458D-9B25-AEED94C87D89}" type="presParOf" srcId="{82B13EF8-D7C7-4152-8505-D01150203D7D}" destId="{E8F38A3F-CBE3-473C-84A5-953BEABFC1C6}" srcOrd="6" destOrd="0" presId="urn:microsoft.com/office/officeart/2005/8/layout/list1"/>
    <dgm:cxn modelId="{010F1C39-19DE-4487-AE75-84C703974D77}" type="presParOf" srcId="{82B13EF8-D7C7-4152-8505-D01150203D7D}" destId="{8DE2FDEC-73A8-47BA-8F12-08074A593A32}" srcOrd="7" destOrd="0" presId="urn:microsoft.com/office/officeart/2005/8/layout/list1"/>
    <dgm:cxn modelId="{00F2606A-4EF3-42E5-BE0F-4046DF96B241}" type="presParOf" srcId="{82B13EF8-D7C7-4152-8505-D01150203D7D}" destId="{8303AC56-4A55-4986-898B-A9FA750F4882}" srcOrd="8" destOrd="0" presId="urn:microsoft.com/office/officeart/2005/8/layout/list1"/>
    <dgm:cxn modelId="{1BAB5C25-C87D-4C87-A07A-36FAAD5145A2}" type="presParOf" srcId="{8303AC56-4A55-4986-898B-A9FA750F4882}" destId="{00EEABC2-BDFA-4BB0-910F-AF28783A96B3}" srcOrd="0" destOrd="0" presId="urn:microsoft.com/office/officeart/2005/8/layout/list1"/>
    <dgm:cxn modelId="{2C6AAA39-8D77-4EF5-85DA-28514E4458E0}" type="presParOf" srcId="{8303AC56-4A55-4986-898B-A9FA750F4882}" destId="{23F19194-6187-4C6F-BA65-E0AA07B13BAC}" srcOrd="1" destOrd="0" presId="urn:microsoft.com/office/officeart/2005/8/layout/list1"/>
    <dgm:cxn modelId="{EEE6CB12-8452-4549-8B49-A5B853330ADA}" type="presParOf" srcId="{82B13EF8-D7C7-4152-8505-D01150203D7D}" destId="{AC58EBBB-0AFF-44EE-AD27-5E45DA07A93F}" srcOrd="9" destOrd="0" presId="urn:microsoft.com/office/officeart/2005/8/layout/list1"/>
    <dgm:cxn modelId="{F53D2388-EA5E-4D61-8136-2C6A3990E129}" type="presParOf" srcId="{82B13EF8-D7C7-4152-8505-D01150203D7D}" destId="{4D806934-682E-475D-AD26-41467F25628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F56BE6-B13A-49F2-9FE6-05D7EBE0FE1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428F46B-C49C-4555-8321-0FB8E1A4888F}">
      <dgm:prSet custT="1"/>
      <dgm:spPr>
        <a:solidFill>
          <a:schemeClr val="accent4">
            <a:lumMod val="75000"/>
          </a:schemeClr>
        </a:solidFill>
      </dgm:spPr>
      <dgm:t>
        <a:bodyPr/>
        <a:lstStyle/>
        <a:p>
          <a:pPr algn="ctr"/>
          <a:r>
            <a:rPr lang="en-US" sz="2500" dirty="0">
              <a:latin typeface="Georgia" panose="02040502050405020303" pitchFamily="18" charset="0"/>
              <a:cs typeface="Arial" panose="020B0604020202020204" pitchFamily="34" charset="0"/>
            </a:rPr>
            <a:t>May have scholarships available to the</a:t>
          </a:r>
        </a:p>
        <a:p>
          <a:pPr algn="ctr"/>
          <a:r>
            <a:rPr lang="en-US" sz="2500" dirty="0">
              <a:latin typeface="Georgia" panose="02040502050405020303" pitchFamily="18" charset="0"/>
              <a:cs typeface="Arial" panose="020B0604020202020204" pitchFamily="34" charset="0"/>
            </a:rPr>
            <a:t>children of employees</a:t>
          </a:r>
        </a:p>
      </dgm:t>
    </dgm:pt>
    <dgm:pt modelId="{7F866F8A-8B65-4C5B-9C59-2C14D6462F27}" type="parTrans" cxnId="{B9583FB3-DC8F-49EE-938D-F552E91D428E}">
      <dgm:prSet/>
      <dgm:spPr/>
      <dgm:t>
        <a:bodyPr/>
        <a:lstStyle/>
        <a:p>
          <a:endParaRPr lang="en-US"/>
        </a:p>
      </dgm:t>
    </dgm:pt>
    <dgm:pt modelId="{7FDBE478-646F-43CE-9E0C-81C58822F9E3}" type="sibTrans" cxnId="{B9583FB3-DC8F-49EE-938D-F552E91D428E}">
      <dgm:prSet/>
      <dgm:spPr/>
      <dgm:t>
        <a:bodyPr/>
        <a:lstStyle/>
        <a:p>
          <a:endParaRPr lang="en-US"/>
        </a:p>
      </dgm:t>
    </dgm:pt>
    <dgm:pt modelId="{82C81F24-574C-4A36-8880-365387949A0B}">
      <dgm:prSet custT="1"/>
      <dgm:spPr>
        <a:solidFill>
          <a:schemeClr val="accent4">
            <a:lumMod val="75000"/>
          </a:schemeClr>
        </a:solidFill>
      </dgm:spPr>
      <dgm:t>
        <a:bodyPr/>
        <a:lstStyle/>
        <a:p>
          <a:pPr algn="ctr"/>
          <a:r>
            <a:rPr lang="en-US" sz="2500" dirty="0">
              <a:latin typeface="Georgia" panose="02040502050405020303" pitchFamily="18" charset="0"/>
              <a:cs typeface="Arial" panose="020B0604020202020204" pitchFamily="34" charset="0"/>
            </a:rPr>
            <a:t>May have educational benefits for their employees</a:t>
          </a:r>
        </a:p>
      </dgm:t>
    </dgm:pt>
    <dgm:pt modelId="{C1F6A6DA-118D-487C-BC6D-8A617C03D83A}" type="parTrans" cxnId="{181C45F6-DBA9-4FBA-9A60-7F6EF746C494}">
      <dgm:prSet/>
      <dgm:spPr/>
      <dgm:t>
        <a:bodyPr/>
        <a:lstStyle/>
        <a:p>
          <a:endParaRPr lang="en-US"/>
        </a:p>
      </dgm:t>
    </dgm:pt>
    <dgm:pt modelId="{995CA235-E8EA-4D3A-9EA3-595F3018FA98}" type="sibTrans" cxnId="{181C45F6-DBA9-4FBA-9A60-7F6EF746C494}">
      <dgm:prSet/>
      <dgm:spPr/>
      <dgm:t>
        <a:bodyPr/>
        <a:lstStyle/>
        <a:p>
          <a:endParaRPr lang="en-US"/>
        </a:p>
      </dgm:t>
    </dgm:pt>
    <dgm:pt modelId="{82B13EF8-D7C7-4152-8505-D01150203D7D}" type="pres">
      <dgm:prSet presAssocID="{A6F56BE6-B13A-49F2-9FE6-05D7EBE0FE12}" presName="linear" presStyleCnt="0">
        <dgm:presLayoutVars>
          <dgm:dir/>
          <dgm:animLvl val="lvl"/>
          <dgm:resizeHandles val="exact"/>
        </dgm:presLayoutVars>
      </dgm:prSet>
      <dgm:spPr/>
      <dgm:t>
        <a:bodyPr/>
        <a:lstStyle/>
        <a:p>
          <a:endParaRPr lang="en-US"/>
        </a:p>
      </dgm:t>
    </dgm:pt>
    <dgm:pt modelId="{4B23D49E-2ED8-4AD4-B622-7BE0F32F321D}" type="pres">
      <dgm:prSet presAssocID="{E428F46B-C49C-4555-8321-0FB8E1A4888F}" presName="parentLin" presStyleCnt="0"/>
      <dgm:spPr/>
    </dgm:pt>
    <dgm:pt modelId="{050186A9-C2F1-43DB-B041-3A1EC3F5CCA6}" type="pres">
      <dgm:prSet presAssocID="{E428F46B-C49C-4555-8321-0FB8E1A4888F}" presName="parentLeftMargin" presStyleLbl="node1" presStyleIdx="0" presStyleCnt="2"/>
      <dgm:spPr/>
      <dgm:t>
        <a:bodyPr/>
        <a:lstStyle/>
        <a:p>
          <a:endParaRPr lang="en-US"/>
        </a:p>
      </dgm:t>
    </dgm:pt>
    <dgm:pt modelId="{08BF9578-761B-4DF2-AF24-B14ECC4BF20B}" type="pres">
      <dgm:prSet presAssocID="{E428F46B-C49C-4555-8321-0FB8E1A4888F}" presName="parentText" presStyleLbl="node1" presStyleIdx="0" presStyleCnt="2" custScaleX="128951">
        <dgm:presLayoutVars>
          <dgm:chMax val="0"/>
          <dgm:bulletEnabled val="1"/>
        </dgm:presLayoutVars>
      </dgm:prSet>
      <dgm:spPr/>
      <dgm:t>
        <a:bodyPr/>
        <a:lstStyle/>
        <a:p>
          <a:endParaRPr lang="en-US"/>
        </a:p>
      </dgm:t>
    </dgm:pt>
    <dgm:pt modelId="{596AA650-662D-4CFC-B33F-659BF7E8CD7E}" type="pres">
      <dgm:prSet presAssocID="{E428F46B-C49C-4555-8321-0FB8E1A4888F}" presName="negativeSpace" presStyleCnt="0"/>
      <dgm:spPr/>
    </dgm:pt>
    <dgm:pt modelId="{1ADBB7A1-94BB-4CB2-A0E5-E64E0DE1D074}" type="pres">
      <dgm:prSet presAssocID="{E428F46B-C49C-4555-8321-0FB8E1A4888F}" presName="childText" presStyleLbl="conFgAcc1" presStyleIdx="0" presStyleCnt="2">
        <dgm:presLayoutVars>
          <dgm:bulletEnabled val="1"/>
        </dgm:presLayoutVars>
      </dgm:prSet>
      <dgm:spPr/>
    </dgm:pt>
    <dgm:pt modelId="{3B9B6EBC-F1D8-496D-A30F-3E6A000B6B67}" type="pres">
      <dgm:prSet presAssocID="{7FDBE478-646F-43CE-9E0C-81C58822F9E3}" presName="spaceBetweenRectangles" presStyleCnt="0"/>
      <dgm:spPr/>
    </dgm:pt>
    <dgm:pt modelId="{BE2F5D4E-BBA6-4853-B942-3AA433A448B0}" type="pres">
      <dgm:prSet presAssocID="{82C81F24-574C-4A36-8880-365387949A0B}" presName="parentLin" presStyleCnt="0"/>
      <dgm:spPr/>
    </dgm:pt>
    <dgm:pt modelId="{85F7257E-BA98-430B-900A-64853F159001}" type="pres">
      <dgm:prSet presAssocID="{82C81F24-574C-4A36-8880-365387949A0B}" presName="parentLeftMargin" presStyleLbl="node1" presStyleIdx="0" presStyleCnt="2"/>
      <dgm:spPr/>
      <dgm:t>
        <a:bodyPr/>
        <a:lstStyle/>
        <a:p>
          <a:endParaRPr lang="en-US"/>
        </a:p>
      </dgm:t>
    </dgm:pt>
    <dgm:pt modelId="{A51398EB-5674-43A2-B85A-C15B3A897C11}" type="pres">
      <dgm:prSet presAssocID="{82C81F24-574C-4A36-8880-365387949A0B}" presName="parentText" presStyleLbl="node1" presStyleIdx="1" presStyleCnt="2" custScaleX="128951">
        <dgm:presLayoutVars>
          <dgm:chMax val="0"/>
          <dgm:bulletEnabled val="1"/>
        </dgm:presLayoutVars>
      </dgm:prSet>
      <dgm:spPr/>
      <dgm:t>
        <a:bodyPr/>
        <a:lstStyle/>
        <a:p>
          <a:endParaRPr lang="en-US"/>
        </a:p>
      </dgm:t>
    </dgm:pt>
    <dgm:pt modelId="{1CFBFF35-CBA4-44B3-ABB5-01CBADD2847D}" type="pres">
      <dgm:prSet presAssocID="{82C81F24-574C-4A36-8880-365387949A0B}" presName="negativeSpace" presStyleCnt="0"/>
      <dgm:spPr/>
    </dgm:pt>
    <dgm:pt modelId="{E8F38A3F-CBE3-473C-84A5-953BEABFC1C6}" type="pres">
      <dgm:prSet presAssocID="{82C81F24-574C-4A36-8880-365387949A0B}" presName="childText" presStyleLbl="conFgAcc1" presStyleIdx="1" presStyleCnt="2">
        <dgm:presLayoutVars>
          <dgm:bulletEnabled val="1"/>
        </dgm:presLayoutVars>
      </dgm:prSet>
      <dgm:spPr/>
    </dgm:pt>
  </dgm:ptLst>
  <dgm:cxnLst>
    <dgm:cxn modelId="{181C45F6-DBA9-4FBA-9A60-7F6EF746C494}" srcId="{A6F56BE6-B13A-49F2-9FE6-05D7EBE0FE12}" destId="{82C81F24-574C-4A36-8880-365387949A0B}" srcOrd="1" destOrd="0" parTransId="{C1F6A6DA-118D-487C-BC6D-8A617C03D83A}" sibTransId="{995CA235-E8EA-4D3A-9EA3-595F3018FA98}"/>
    <dgm:cxn modelId="{5B1AA78E-2810-434A-BC29-7E697BC8B3AA}" type="presOf" srcId="{E428F46B-C49C-4555-8321-0FB8E1A4888F}" destId="{08BF9578-761B-4DF2-AF24-B14ECC4BF20B}" srcOrd="1" destOrd="0" presId="urn:microsoft.com/office/officeart/2005/8/layout/list1"/>
    <dgm:cxn modelId="{35F634E6-0671-41E0-975F-850EB56853D5}" type="presOf" srcId="{82C81F24-574C-4A36-8880-365387949A0B}" destId="{A51398EB-5674-43A2-B85A-C15B3A897C11}" srcOrd="1" destOrd="0" presId="urn:microsoft.com/office/officeart/2005/8/layout/list1"/>
    <dgm:cxn modelId="{DC50B8C3-0C88-4050-A6CF-0B8AE0D77FE8}" type="presOf" srcId="{E428F46B-C49C-4555-8321-0FB8E1A4888F}" destId="{050186A9-C2F1-43DB-B041-3A1EC3F5CCA6}" srcOrd="0" destOrd="0" presId="urn:microsoft.com/office/officeart/2005/8/layout/list1"/>
    <dgm:cxn modelId="{B9583FB3-DC8F-49EE-938D-F552E91D428E}" srcId="{A6F56BE6-B13A-49F2-9FE6-05D7EBE0FE12}" destId="{E428F46B-C49C-4555-8321-0FB8E1A4888F}" srcOrd="0" destOrd="0" parTransId="{7F866F8A-8B65-4C5B-9C59-2C14D6462F27}" sibTransId="{7FDBE478-646F-43CE-9E0C-81C58822F9E3}"/>
    <dgm:cxn modelId="{467207F4-5358-431B-8D22-11C885D84C50}" type="presOf" srcId="{82C81F24-574C-4A36-8880-365387949A0B}" destId="{85F7257E-BA98-430B-900A-64853F159001}" srcOrd="0" destOrd="0" presId="urn:microsoft.com/office/officeart/2005/8/layout/list1"/>
    <dgm:cxn modelId="{05332AA8-A01C-44C6-BBC1-67D369D4BEC2}" type="presOf" srcId="{A6F56BE6-B13A-49F2-9FE6-05D7EBE0FE12}" destId="{82B13EF8-D7C7-4152-8505-D01150203D7D}" srcOrd="0" destOrd="0" presId="urn:microsoft.com/office/officeart/2005/8/layout/list1"/>
    <dgm:cxn modelId="{DDD53C12-A096-4F29-85EF-E5724C8353B0}" type="presParOf" srcId="{82B13EF8-D7C7-4152-8505-D01150203D7D}" destId="{4B23D49E-2ED8-4AD4-B622-7BE0F32F321D}" srcOrd="0" destOrd="0" presId="urn:microsoft.com/office/officeart/2005/8/layout/list1"/>
    <dgm:cxn modelId="{7174C746-B5A2-4C80-8976-506253045B0F}" type="presParOf" srcId="{4B23D49E-2ED8-4AD4-B622-7BE0F32F321D}" destId="{050186A9-C2F1-43DB-B041-3A1EC3F5CCA6}" srcOrd="0" destOrd="0" presId="urn:microsoft.com/office/officeart/2005/8/layout/list1"/>
    <dgm:cxn modelId="{A0A6680F-EB32-4E74-B2DF-BCE23B5272B6}" type="presParOf" srcId="{4B23D49E-2ED8-4AD4-B622-7BE0F32F321D}" destId="{08BF9578-761B-4DF2-AF24-B14ECC4BF20B}" srcOrd="1" destOrd="0" presId="urn:microsoft.com/office/officeart/2005/8/layout/list1"/>
    <dgm:cxn modelId="{F5893237-4B54-42C7-82B0-960B5B839186}" type="presParOf" srcId="{82B13EF8-D7C7-4152-8505-D01150203D7D}" destId="{596AA650-662D-4CFC-B33F-659BF7E8CD7E}" srcOrd="1" destOrd="0" presId="urn:microsoft.com/office/officeart/2005/8/layout/list1"/>
    <dgm:cxn modelId="{C0B0CC78-CD2C-4692-8182-5BB0C06B813C}" type="presParOf" srcId="{82B13EF8-D7C7-4152-8505-D01150203D7D}" destId="{1ADBB7A1-94BB-4CB2-A0E5-E64E0DE1D074}" srcOrd="2" destOrd="0" presId="urn:microsoft.com/office/officeart/2005/8/layout/list1"/>
    <dgm:cxn modelId="{F84FA6F7-E0B9-40A7-8C86-F099FDD073C4}" type="presParOf" srcId="{82B13EF8-D7C7-4152-8505-D01150203D7D}" destId="{3B9B6EBC-F1D8-496D-A30F-3E6A000B6B67}" srcOrd="3" destOrd="0" presId="urn:microsoft.com/office/officeart/2005/8/layout/list1"/>
    <dgm:cxn modelId="{32FEE62B-61F5-4A57-80B2-409E01AA82C6}" type="presParOf" srcId="{82B13EF8-D7C7-4152-8505-D01150203D7D}" destId="{BE2F5D4E-BBA6-4853-B942-3AA433A448B0}" srcOrd="4" destOrd="0" presId="urn:microsoft.com/office/officeart/2005/8/layout/list1"/>
    <dgm:cxn modelId="{C3D1B1B5-437D-4BB2-86A1-43DBFE69BF5C}" type="presParOf" srcId="{BE2F5D4E-BBA6-4853-B942-3AA433A448B0}" destId="{85F7257E-BA98-430B-900A-64853F159001}" srcOrd="0" destOrd="0" presId="urn:microsoft.com/office/officeart/2005/8/layout/list1"/>
    <dgm:cxn modelId="{192FBD98-7975-46AA-A342-6288A8C597B9}" type="presParOf" srcId="{BE2F5D4E-BBA6-4853-B942-3AA433A448B0}" destId="{A51398EB-5674-43A2-B85A-C15B3A897C11}" srcOrd="1" destOrd="0" presId="urn:microsoft.com/office/officeart/2005/8/layout/list1"/>
    <dgm:cxn modelId="{6F68691A-8A3D-4014-B86C-BD5BB94D157F}" type="presParOf" srcId="{82B13EF8-D7C7-4152-8505-D01150203D7D}" destId="{1CFBFF35-CBA4-44B3-ABB5-01CBADD2847D}" srcOrd="5" destOrd="0" presId="urn:microsoft.com/office/officeart/2005/8/layout/list1"/>
    <dgm:cxn modelId="{B520DC7C-FF77-458D-9B25-AEED94C87D89}" type="presParOf" srcId="{82B13EF8-D7C7-4152-8505-D01150203D7D}" destId="{E8F38A3F-CBE3-473C-84A5-953BEABFC1C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36CBB1-CBC3-466D-A6BF-D60DAA15E5BE}"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93AEE709-3F8F-4943-892A-BC8124B7F50C}">
      <dgm:prSet phldrT="[Text]" custT="1"/>
      <dgm:spPr>
        <a:solidFill>
          <a:srgbClr val="B5CC40"/>
        </a:solidFill>
      </dgm:spPr>
      <dgm:t>
        <a:bodyPr/>
        <a:lstStyle/>
        <a:p>
          <a:pPr algn="r"/>
          <a:r>
            <a:rPr lang="en-US" sz="1800" b="0" dirty="0">
              <a:latin typeface="Georgia" panose="02040502050405020303" pitchFamily="18" charset="0"/>
              <a:cs typeface="Arial" panose="020B0604020202020204" pitchFamily="34" charset="0"/>
            </a:rPr>
            <a:t>Scholarships</a:t>
          </a:r>
        </a:p>
      </dgm:t>
    </dgm:pt>
    <dgm:pt modelId="{0B6BCCAB-759D-48C8-A3EB-D44192D49530}" type="parTrans" cxnId="{759186AF-B587-4A76-A3E6-FF81C69061DB}">
      <dgm:prSet/>
      <dgm:spPr/>
      <dgm:t>
        <a:bodyPr/>
        <a:lstStyle/>
        <a:p>
          <a:endParaRPr lang="en-US"/>
        </a:p>
      </dgm:t>
    </dgm:pt>
    <dgm:pt modelId="{8AAB3066-894B-4330-B704-75E4EFDD6550}" type="sibTrans" cxnId="{759186AF-B587-4A76-A3E6-FF81C69061DB}">
      <dgm:prSet/>
      <dgm:spPr/>
      <dgm:t>
        <a:bodyPr/>
        <a:lstStyle/>
        <a:p>
          <a:endParaRPr lang="en-US"/>
        </a:p>
      </dgm:t>
    </dgm:pt>
    <dgm:pt modelId="{D95CE349-3738-4D5A-99A4-5E1073DED1B0}">
      <dgm:prSet phldrT="[Text]" custT="1"/>
      <dgm:spPr/>
      <dgm:t>
        <a:bodyPr/>
        <a:lstStyle/>
        <a:p>
          <a:r>
            <a:rPr lang="en-US" sz="2400" b="0" dirty="0">
              <a:latin typeface="Georgia" panose="02040502050405020303" pitchFamily="18" charset="0"/>
              <a:cs typeface="Arial" panose="020B0604020202020204" pitchFamily="34" charset="0"/>
            </a:rPr>
            <a:t>Grants</a:t>
          </a:r>
        </a:p>
      </dgm:t>
    </dgm:pt>
    <dgm:pt modelId="{E40D19BE-56FE-4F29-B4C2-97BBD8A4986F}" type="parTrans" cxnId="{D7C0A38E-C48E-47D3-98AA-99BADF7BC202}">
      <dgm:prSet/>
      <dgm:spPr/>
      <dgm:t>
        <a:bodyPr/>
        <a:lstStyle/>
        <a:p>
          <a:endParaRPr lang="en-US"/>
        </a:p>
      </dgm:t>
    </dgm:pt>
    <dgm:pt modelId="{E58D54BF-469A-40FE-A25C-FE27CE2550B7}" type="sibTrans" cxnId="{D7C0A38E-C48E-47D3-98AA-99BADF7BC202}">
      <dgm:prSet/>
      <dgm:spPr/>
      <dgm:t>
        <a:bodyPr/>
        <a:lstStyle/>
        <a:p>
          <a:endParaRPr lang="en-US"/>
        </a:p>
      </dgm:t>
    </dgm:pt>
    <dgm:pt modelId="{500B0A59-87F2-4A5E-86BD-2AF0605CA6DB}">
      <dgm:prSet phldrT="[Text]" custT="1"/>
      <dgm:spPr>
        <a:solidFill>
          <a:srgbClr val="FA9B32"/>
        </a:solidFill>
      </dgm:spPr>
      <dgm:t>
        <a:bodyPr/>
        <a:lstStyle/>
        <a:p>
          <a:pPr algn="ctr"/>
          <a:r>
            <a:rPr lang="en-US" sz="1600" b="0" dirty="0">
              <a:latin typeface="Georgia" panose="02040502050405020303" pitchFamily="18" charset="0"/>
              <a:cs typeface="Arial" panose="020B0604020202020204" pitchFamily="34" charset="0"/>
            </a:rPr>
            <a:t>Work-Study Employment</a:t>
          </a:r>
        </a:p>
      </dgm:t>
    </dgm:pt>
    <dgm:pt modelId="{9CBDA3EC-19C1-4594-9E4A-7798FAD35A6F}" type="parTrans" cxnId="{37C48A63-9A73-4992-95BD-B542C0E2381D}">
      <dgm:prSet/>
      <dgm:spPr/>
      <dgm:t>
        <a:bodyPr/>
        <a:lstStyle/>
        <a:p>
          <a:endParaRPr lang="en-US"/>
        </a:p>
      </dgm:t>
    </dgm:pt>
    <dgm:pt modelId="{6DE1C9DE-F7C8-47F0-8286-2D85A3AD9327}" type="sibTrans" cxnId="{37C48A63-9A73-4992-95BD-B542C0E2381D}">
      <dgm:prSet/>
      <dgm:spPr/>
      <dgm:t>
        <a:bodyPr/>
        <a:lstStyle/>
        <a:p>
          <a:endParaRPr lang="en-US"/>
        </a:p>
      </dgm:t>
    </dgm:pt>
    <dgm:pt modelId="{6C31F773-3646-454F-A9A3-C52ED5F7CDD4}">
      <dgm:prSet phldrT="[Text]" custT="1"/>
      <dgm:spPr>
        <a:solidFill>
          <a:srgbClr val="7030A0"/>
        </a:solidFill>
      </dgm:spPr>
      <dgm:t>
        <a:bodyPr/>
        <a:lstStyle/>
        <a:p>
          <a:r>
            <a:rPr lang="en-US" sz="2400" b="0" dirty="0">
              <a:latin typeface="Georgia" panose="02040502050405020303" pitchFamily="18" charset="0"/>
              <a:cs typeface="Arial" panose="020B0604020202020204" pitchFamily="34" charset="0"/>
            </a:rPr>
            <a:t>Loans</a:t>
          </a:r>
        </a:p>
      </dgm:t>
    </dgm:pt>
    <dgm:pt modelId="{E29E9FEE-1155-49BE-9B37-F135F6015C1C}" type="parTrans" cxnId="{049164F9-7B47-4067-99C6-9F49C202A960}">
      <dgm:prSet/>
      <dgm:spPr/>
      <dgm:t>
        <a:bodyPr/>
        <a:lstStyle/>
        <a:p>
          <a:endParaRPr lang="en-US"/>
        </a:p>
      </dgm:t>
    </dgm:pt>
    <dgm:pt modelId="{25C89F0F-AAA1-4C01-A56E-CA8C09B0032F}" type="sibTrans" cxnId="{049164F9-7B47-4067-99C6-9F49C202A960}">
      <dgm:prSet/>
      <dgm:spPr/>
      <dgm:t>
        <a:bodyPr/>
        <a:lstStyle/>
        <a:p>
          <a:endParaRPr lang="en-US"/>
        </a:p>
      </dgm:t>
    </dgm:pt>
    <dgm:pt modelId="{FDE745A2-7F79-4F00-AEE4-E5E8CE120FF4}" type="pres">
      <dgm:prSet presAssocID="{8D36CBB1-CBC3-466D-A6BF-D60DAA15E5BE}" presName="compositeShape" presStyleCnt="0">
        <dgm:presLayoutVars>
          <dgm:chMax val="7"/>
          <dgm:dir/>
          <dgm:resizeHandles val="exact"/>
        </dgm:presLayoutVars>
      </dgm:prSet>
      <dgm:spPr/>
      <dgm:t>
        <a:bodyPr/>
        <a:lstStyle/>
        <a:p>
          <a:endParaRPr lang="en-US"/>
        </a:p>
      </dgm:t>
    </dgm:pt>
    <dgm:pt modelId="{0A25010D-B9FB-441C-816F-969633BB2F10}" type="pres">
      <dgm:prSet presAssocID="{8D36CBB1-CBC3-466D-A6BF-D60DAA15E5BE}" presName="wedge1" presStyleLbl="node1" presStyleIdx="0" presStyleCnt="4" custScaleX="126983" custScaleY="120635" custLinFactNeighborX="-85" custLinFactNeighborY="2566"/>
      <dgm:spPr/>
      <dgm:t>
        <a:bodyPr/>
        <a:lstStyle/>
        <a:p>
          <a:endParaRPr lang="en-US"/>
        </a:p>
      </dgm:t>
    </dgm:pt>
    <dgm:pt modelId="{08CE128E-3488-4049-A092-D34BA9EB4E7C}" type="pres">
      <dgm:prSet presAssocID="{8D36CBB1-CBC3-466D-A6BF-D60DAA15E5BE}" presName="wedge1Tx" presStyleLbl="node1" presStyleIdx="0" presStyleCnt="4">
        <dgm:presLayoutVars>
          <dgm:chMax val="0"/>
          <dgm:chPref val="0"/>
          <dgm:bulletEnabled val="1"/>
        </dgm:presLayoutVars>
      </dgm:prSet>
      <dgm:spPr/>
      <dgm:t>
        <a:bodyPr/>
        <a:lstStyle/>
        <a:p>
          <a:endParaRPr lang="en-US"/>
        </a:p>
      </dgm:t>
    </dgm:pt>
    <dgm:pt modelId="{12A9E0E2-F062-49BB-8602-5660ED6764EF}" type="pres">
      <dgm:prSet presAssocID="{8D36CBB1-CBC3-466D-A6BF-D60DAA15E5BE}" presName="wedge2" presStyleLbl="node1" presStyleIdx="1" presStyleCnt="4" custScaleX="126984" custScaleY="116827" custLinFactNeighborX="4556" custLinFactNeighborY="-1330"/>
      <dgm:spPr/>
      <dgm:t>
        <a:bodyPr/>
        <a:lstStyle/>
        <a:p>
          <a:endParaRPr lang="en-US"/>
        </a:p>
      </dgm:t>
    </dgm:pt>
    <dgm:pt modelId="{F0B36185-53C5-4A55-9BAF-4621CB0D6D45}" type="pres">
      <dgm:prSet presAssocID="{8D36CBB1-CBC3-466D-A6BF-D60DAA15E5BE}" presName="wedge2Tx" presStyleLbl="node1" presStyleIdx="1" presStyleCnt="4">
        <dgm:presLayoutVars>
          <dgm:chMax val="0"/>
          <dgm:chPref val="0"/>
          <dgm:bulletEnabled val="1"/>
        </dgm:presLayoutVars>
      </dgm:prSet>
      <dgm:spPr/>
      <dgm:t>
        <a:bodyPr/>
        <a:lstStyle/>
        <a:p>
          <a:endParaRPr lang="en-US"/>
        </a:p>
      </dgm:t>
    </dgm:pt>
    <dgm:pt modelId="{D437C0E5-3883-4F51-8AF0-A5736AFED719}" type="pres">
      <dgm:prSet presAssocID="{8D36CBB1-CBC3-466D-A6BF-D60DAA15E5BE}" presName="wedge3" presStyleLbl="node1" presStyleIdx="2" presStyleCnt="4" custScaleX="122010" custScaleY="115906" custLinFactNeighborX="4279" custLinFactNeighborY="-1330"/>
      <dgm:spPr/>
      <dgm:t>
        <a:bodyPr/>
        <a:lstStyle/>
        <a:p>
          <a:endParaRPr lang="en-US"/>
        </a:p>
      </dgm:t>
    </dgm:pt>
    <dgm:pt modelId="{1988F05A-0E94-4B63-B620-2D4BF49F0D2C}" type="pres">
      <dgm:prSet presAssocID="{8D36CBB1-CBC3-466D-A6BF-D60DAA15E5BE}" presName="wedge3Tx" presStyleLbl="node1" presStyleIdx="2" presStyleCnt="4">
        <dgm:presLayoutVars>
          <dgm:chMax val="0"/>
          <dgm:chPref val="0"/>
          <dgm:bulletEnabled val="1"/>
        </dgm:presLayoutVars>
      </dgm:prSet>
      <dgm:spPr/>
      <dgm:t>
        <a:bodyPr/>
        <a:lstStyle/>
        <a:p>
          <a:endParaRPr lang="en-US"/>
        </a:p>
      </dgm:t>
    </dgm:pt>
    <dgm:pt modelId="{9229149F-801D-4F67-9D73-4C2AACCF82D7}" type="pres">
      <dgm:prSet presAssocID="{8D36CBB1-CBC3-466D-A6BF-D60DAA15E5BE}" presName="wedge4" presStyleLbl="node1" presStyleIdx="3" presStyleCnt="4" custScaleX="122781" custScaleY="121519" custLinFactNeighborX="4074" custLinFactNeighborY="-1330"/>
      <dgm:spPr/>
      <dgm:t>
        <a:bodyPr/>
        <a:lstStyle/>
        <a:p>
          <a:endParaRPr lang="en-US"/>
        </a:p>
      </dgm:t>
    </dgm:pt>
    <dgm:pt modelId="{4CF97A5B-7EF3-4CE7-B9AA-ED7F1D335326}" type="pres">
      <dgm:prSet presAssocID="{8D36CBB1-CBC3-466D-A6BF-D60DAA15E5BE}" presName="wedge4Tx" presStyleLbl="node1" presStyleIdx="3" presStyleCnt="4">
        <dgm:presLayoutVars>
          <dgm:chMax val="0"/>
          <dgm:chPref val="0"/>
          <dgm:bulletEnabled val="1"/>
        </dgm:presLayoutVars>
      </dgm:prSet>
      <dgm:spPr/>
      <dgm:t>
        <a:bodyPr/>
        <a:lstStyle/>
        <a:p>
          <a:endParaRPr lang="en-US"/>
        </a:p>
      </dgm:t>
    </dgm:pt>
  </dgm:ptLst>
  <dgm:cxnLst>
    <dgm:cxn modelId="{40794275-62F2-48D6-9F21-A84220C255DE}" type="presOf" srcId="{93AEE709-3F8F-4943-892A-BC8124B7F50C}" destId="{0A25010D-B9FB-441C-816F-969633BB2F10}" srcOrd="0" destOrd="0" presId="urn:microsoft.com/office/officeart/2005/8/layout/chart3"/>
    <dgm:cxn modelId="{92F4250D-D8A3-44A8-A050-4AFC013B663E}" type="presOf" srcId="{6C31F773-3646-454F-A9A3-C52ED5F7CDD4}" destId="{9229149F-801D-4F67-9D73-4C2AACCF82D7}" srcOrd="0" destOrd="0" presId="urn:microsoft.com/office/officeart/2005/8/layout/chart3"/>
    <dgm:cxn modelId="{16F4ABED-8ABE-47B4-9165-0EB4DB19D06E}" type="presOf" srcId="{D95CE349-3738-4D5A-99A4-5E1073DED1B0}" destId="{12A9E0E2-F062-49BB-8602-5660ED6764EF}" srcOrd="0" destOrd="0" presId="urn:microsoft.com/office/officeart/2005/8/layout/chart3"/>
    <dgm:cxn modelId="{1E128230-C63A-4F60-B36D-46381D8D99A2}" type="presOf" srcId="{93AEE709-3F8F-4943-892A-BC8124B7F50C}" destId="{08CE128E-3488-4049-A092-D34BA9EB4E7C}" srcOrd="1" destOrd="0" presId="urn:microsoft.com/office/officeart/2005/8/layout/chart3"/>
    <dgm:cxn modelId="{BFCA64F2-8854-4D3E-9A03-AF3723F58874}" type="presOf" srcId="{8D36CBB1-CBC3-466D-A6BF-D60DAA15E5BE}" destId="{FDE745A2-7F79-4F00-AEE4-E5E8CE120FF4}" srcOrd="0" destOrd="0" presId="urn:microsoft.com/office/officeart/2005/8/layout/chart3"/>
    <dgm:cxn modelId="{A8D82735-53CE-41A7-9F3A-4660720644B0}" type="presOf" srcId="{6C31F773-3646-454F-A9A3-C52ED5F7CDD4}" destId="{4CF97A5B-7EF3-4CE7-B9AA-ED7F1D335326}" srcOrd="1" destOrd="0" presId="urn:microsoft.com/office/officeart/2005/8/layout/chart3"/>
    <dgm:cxn modelId="{8AF9B813-459C-4C70-90EA-2C9D5291ADF4}" type="presOf" srcId="{500B0A59-87F2-4A5E-86BD-2AF0605CA6DB}" destId="{D437C0E5-3883-4F51-8AF0-A5736AFED719}" srcOrd="0" destOrd="0" presId="urn:microsoft.com/office/officeart/2005/8/layout/chart3"/>
    <dgm:cxn modelId="{759186AF-B587-4A76-A3E6-FF81C69061DB}" srcId="{8D36CBB1-CBC3-466D-A6BF-D60DAA15E5BE}" destId="{93AEE709-3F8F-4943-892A-BC8124B7F50C}" srcOrd="0" destOrd="0" parTransId="{0B6BCCAB-759D-48C8-A3EB-D44192D49530}" sibTransId="{8AAB3066-894B-4330-B704-75E4EFDD6550}"/>
    <dgm:cxn modelId="{D7C0A38E-C48E-47D3-98AA-99BADF7BC202}" srcId="{8D36CBB1-CBC3-466D-A6BF-D60DAA15E5BE}" destId="{D95CE349-3738-4D5A-99A4-5E1073DED1B0}" srcOrd="1" destOrd="0" parTransId="{E40D19BE-56FE-4F29-B4C2-97BBD8A4986F}" sibTransId="{E58D54BF-469A-40FE-A25C-FE27CE2550B7}"/>
    <dgm:cxn modelId="{1A50AEDD-B732-47F4-B0E3-A88EA3C484A3}" type="presOf" srcId="{500B0A59-87F2-4A5E-86BD-2AF0605CA6DB}" destId="{1988F05A-0E94-4B63-B620-2D4BF49F0D2C}" srcOrd="1" destOrd="0" presId="urn:microsoft.com/office/officeart/2005/8/layout/chart3"/>
    <dgm:cxn modelId="{AC487A74-0258-4239-A7BB-494C559794A1}" type="presOf" srcId="{D95CE349-3738-4D5A-99A4-5E1073DED1B0}" destId="{F0B36185-53C5-4A55-9BAF-4621CB0D6D45}" srcOrd="1" destOrd="0" presId="urn:microsoft.com/office/officeart/2005/8/layout/chart3"/>
    <dgm:cxn modelId="{049164F9-7B47-4067-99C6-9F49C202A960}" srcId="{8D36CBB1-CBC3-466D-A6BF-D60DAA15E5BE}" destId="{6C31F773-3646-454F-A9A3-C52ED5F7CDD4}" srcOrd="3" destOrd="0" parTransId="{E29E9FEE-1155-49BE-9B37-F135F6015C1C}" sibTransId="{25C89F0F-AAA1-4C01-A56E-CA8C09B0032F}"/>
    <dgm:cxn modelId="{37C48A63-9A73-4992-95BD-B542C0E2381D}" srcId="{8D36CBB1-CBC3-466D-A6BF-D60DAA15E5BE}" destId="{500B0A59-87F2-4A5E-86BD-2AF0605CA6DB}" srcOrd="2" destOrd="0" parTransId="{9CBDA3EC-19C1-4594-9E4A-7798FAD35A6F}" sibTransId="{6DE1C9DE-F7C8-47F0-8286-2D85A3AD9327}"/>
    <dgm:cxn modelId="{7AA2C558-4264-4E8F-948F-5E2CB449D813}" type="presParOf" srcId="{FDE745A2-7F79-4F00-AEE4-E5E8CE120FF4}" destId="{0A25010D-B9FB-441C-816F-969633BB2F10}" srcOrd="0" destOrd="0" presId="urn:microsoft.com/office/officeart/2005/8/layout/chart3"/>
    <dgm:cxn modelId="{4CA3BC85-59BC-40F9-AF91-925D41BC76B7}" type="presParOf" srcId="{FDE745A2-7F79-4F00-AEE4-E5E8CE120FF4}" destId="{08CE128E-3488-4049-A092-D34BA9EB4E7C}" srcOrd="1" destOrd="0" presId="urn:microsoft.com/office/officeart/2005/8/layout/chart3"/>
    <dgm:cxn modelId="{3490A645-1BC8-41E5-8E83-699CDBE2943C}" type="presParOf" srcId="{FDE745A2-7F79-4F00-AEE4-E5E8CE120FF4}" destId="{12A9E0E2-F062-49BB-8602-5660ED6764EF}" srcOrd="2" destOrd="0" presId="urn:microsoft.com/office/officeart/2005/8/layout/chart3"/>
    <dgm:cxn modelId="{976A72FE-2741-435E-9385-C9CF1A380C77}" type="presParOf" srcId="{FDE745A2-7F79-4F00-AEE4-E5E8CE120FF4}" destId="{F0B36185-53C5-4A55-9BAF-4621CB0D6D45}" srcOrd="3" destOrd="0" presId="urn:microsoft.com/office/officeart/2005/8/layout/chart3"/>
    <dgm:cxn modelId="{F189B293-6CAD-44D2-B76A-F37D03024531}" type="presParOf" srcId="{FDE745A2-7F79-4F00-AEE4-E5E8CE120FF4}" destId="{D437C0E5-3883-4F51-8AF0-A5736AFED719}" srcOrd="4" destOrd="0" presId="urn:microsoft.com/office/officeart/2005/8/layout/chart3"/>
    <dgm:cxn modelId="{BB6F6ABC-6BED-4344-A220-3CDBCB4D04B7}" type="presParOf" srcId="{FDE745A2-7F79-4F00-AEE4-E5E8CE120FF4}" destId="{1988F05A-0E94-4B63-B620-2D4BF49F0D2C}" srcOrd="5" destOrd="0" presId="urn:microsoft.com/office/officeart/2005/8/layout/chart3"/>
    <dgm:cxn modelId="{597D5C7C-8C75-40C1-AB41-CA7269AA1144}" type="presParOf" srcId="{FDE745A2-7F79-4F00-AEE4-E5E8CE120FF4}" destId="{9229149F-801D-4F67-9D73-4C2AACCF82D7}" srcOrd="6" destOrd="0" presId="urn:microsoft.com/office/officeart/2005/8/layout/chart3"/>
    <dgm:cxn modelId="{886D86F2-0A4E-4808-9C76-C913008B1A3E}" type="presParOf" srcId="{FDE745A2-7F79-4F00-AEE4-E5E8CE120FF4}" destId="{4CF97A5B-7EF3-4CE7-B9AA-ED7F1D335326}"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5D73-E41D-4B3E-92E7-7F2830D8FEF0}">
      <dsp:nvSpPr>
        <dsp:cNvPr id="0" name=""/>
        <dsp:cNvSpPr/>
      </dsp:nvSpPr>
      <dsp:spPr>
        <a:xfrm>
          <a:off x="437465" y="3382"/>
          <a:ext cx="2191177" cy="1314706"/>
        </a:xfrm>
        <a:prstGeom prst="rect">
          <a:avLst/>
        </a:prstGeom>
        <a:solidFill>
          <a:srgbClr val="763269"/>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Georgia" panose="02040502050405020303" pitchFamily="18" charset="0"/>
              <a:cs typeface="Arial" panose="020B0604020202020204" pitchFamily="34" charset="0"/>
            </a:rPr>
            <a:t>Federal Pell Grant</a:t>
          </a:r>
        </a:p>
      </dsp:txBody>
      <dsp:txXfrm>
        <a:off x="437465" y="3382"/>
        <a:ext cx="2191177" cy="1314706"/>
      </dsp:txXfrm>
    </dsp:sp>
    <dsp:sp modelId="{26F4202D-5CB8-46DF-851A-DC3432C2C607}">
      <dsp:nvSpPr>
        <dsp:cNvPr id="0" name=""/>
        <dsp:cNvSpPr/>
      </dsp:nvSpPr>
      <dsp:spPr>
        <a:xfrm>
          <a:off x="2847761" y="3382"/>
          <a:ext cx="2191177" cy="1314706"/>
        </a:xfrm>
        <a:prstGeom prst="rect">
          <a:avLst/>
        </a:prstGeom>
        <a:solidFill>
          <a:srgbClr val="BD577E"/>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Georgia" panose="02040502050405020303" pitchFamily="18" charset="0"/>
              <a:cs typeface="Arial" panose="020B0604020202020204" pitchFamily="34" charset="0"/>
            </a:rPr>
            <a:t>Iraq Afghanistan Service Grant (IASG)</a:t>
          </a:r>
        </a:p>
      </dsp:txBody>
      <dsp:txXfrm>
        <a:off x="2847761" y="3382"/>
        <a:ext cx="2191177" cy="1314706"/>
      </dsp:txXfrm>
    </dsp:sp>
    <dsp:sp modelId="{B0C99F12-FC81-415D-AEAD-4E552DEABC5C}">
      <dsp:nvSpPr>
        <dsp:cNvPr id="0" name=""/>
        <dsp:cNvSpPr/>
      </dsp:nvSpPr>
      <dsp:spPr>
        <a:xfrm>
          <a:off x="5258056" y="3382"/>
          <a:ext cx="2191177" cy="1314706"/>
        </a:xfrm>
        <a:prstGeom prst="rect">
          <a:avLst/>
        </a:prstGeom>
        <a:solidFill>
          <a:srgbClr val="A1172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Georgia" panose="02040502050405020303" pitchFamily="18" charset="0"/>
              <a:cs typeface="Arial" panose="020B0604020202020204" pitchFamily="34" charset="0"/>
            </a:rPr>
            <a:t>Federal Supplemental Educational Opportunity Grant (FSEOG)</a:t>
          </a:r>
        </a:p>
      </dsp:txBody>
      <dsp:txXfrm>
        <a:off x="5258056" y="3382"/>
        <a:ext cx="2191177" cy="1314706"/>
      </dsp:txXfrm>
    </dsp:sp>
    <dsp:sp modelId="{2EEFF565-0FA5-4AFE-8EC9-CF46641B257F}">
      <dsp:nvSpPr>
        <dsp:cNvPr id="0" name=""/>
        <dsp:cNvSpPr/>
      </dsp:nvSpPr>
      <dsp:spPr>
        <a:xfrm>
          <a:off x="437465" y="1537206"/>
          <a:ext cx="2191177" cy="1314706"/>
        </a:xfrm>
        <a:prstGeom prst="rect">
          <a:avLst/>
        </a:prstGeom>
        <a:solidFill>
          <a:srgbClr val="FA9B3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Georgia" panose="02040502050405020303" pitchFamily="18" charset="0"/>
              <a:cs typeface="Arial" panose="020B0604020202020204" pitchFamily="34" charset="0"/>
            </a:rPr>
            <a:t>Teacher Education Assistance for College and Higher Education (TEACH) Grant</a:t>
          </a:r>
        </a:p>
      </dsp:txBody>
      <dsp:txXfrm>
        <a:off x="437465" y="1537206"/>
        <a:ext cx="2191177" cy="1314706"/>
      </dsp:txXfrm>
    </dsp:sp>
    <dsp:sp modelId="{5927B7F6-1A6B-4BE6-9A00-80A8F3451E16}">
      <dsp:nvSpPr>
        <dsp:cNvPr id="0" name=""/>
        <dsp:cNvSpPr/>
      </dsp:nvSpPr>
      <dsp:spPr>
        <a:xfrm>
          <a:off x="2847761" y="1537206"/>
          <a:ext cx="2191177" cy="1314706"/>
        </a:xfrm>
        <a:prstGeom prst="rect">
          <a:avLst/>
        </a:prstGeom>
        <a:solidFill>
          <a:srgbClr val="56933B"/>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Georgia" panose="02040502050405020303" pitchFamily="18" charset="0"/>
              <a:cs typeface="Arial" panose="020B0604020202020204" pitchFamily="34" charset="0"/>
            </a:rPr>
            <a:t>Federal Work-Study (FWS)</a:t>
          </a:r>
          <a:endParaRPr lang="en-US" sz="1800" b="0" kern="1200" dirty="0">
            <a:latin typeface="Georgia" panose="02040502050405020303" pitchFamily="18" charset="0"/>
            <a:cs typeface="Arial" panose="020B0604020202020204" pitchFamily="34" charset="0"/>
          </a:endParaRPr>
        </a:p>
      </dsp:txBody>
      <dsp:txXfrm>
        <a:off x="2847761" y="1537206"/>
        <a:ext cx="2191177" cy="1314706"/>
      </dsp:txXfrm>
    </dsp:sp>
    <dsp:sp modelId="{799B4B1F-19A5-4028-A572-1E0AD4FB66AD}">
      <dsp:nvSpPr>
        <dsp:cNvPr id="0" name=""/>
        <dsp:cNvSpPr/>
      </dsp:nvSpPr>
      <dsp:spPr>
        <a:xfrm>
          <a:off x="5258056" y="1537206"/>
          <a:ext cx="2191177" cy="1314706"/>
        </a:xfrm>
        <a:prstGeom prst="rect">
          <a:avLst/>
        </a:prstGeom>
        <a:solidFill>
          <a:srgbClr val="0084DE"/>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Georgia" panose="02040502050405020303" pitchFamily="18" charset="0"/>
              <a:cs typeface="Arial" panose="020B0604020202020204" pitchFamily="34" charset="0"/>
            </a:rPr>
            <a:t>Federal Direct Student Loans (Direct Loans)</a:t>
          </a:r>
        </a:p>
      </dsp:txBody>
      <dsp:txXfrm>
        <a:off x="5258056" y="1537206"/>
        <a:ext cx="2191177" cy="1314706"/>
      </dsp:txXfrm>
    </dsp:sp>
    <dsp:sp modelId="{F8FCE1B0-A15B-4784-82E6-5BFC1F3402C4}">
      <dsp:nvSpPr>
        <dsp:cNvPr id="0" name=""/>
        <dsp:cNvSpPr/>
      </dsp:nvSpPr>
      <dsp:spPr>
        <a:xfrm>
          <a:off x="2847761" y="3047997"/>
          <a:ext cx="2191177" cy="1314706"/>
        </a:xfrm>
        <a:prstGeom prst="rect">
          <a:avLst/>
        </a:prstGeom>
        <a:solidFill>
          <a:srgbClr val="26367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Georgia" panose="02040502050405020303" pitchFamily="18" charset="0"/>
              <a:cs typeface="Arial" panose="020B0604020202020204" pitchFamily="34" charset="0"/>
            </a:rPr>
            <a:t>Federal PLUS Loans</a:t>
          </a:r>
        </a:p>
      </dsp:txBody>
      <dsp:txXfrm>
        <a:off x="2847761" y="3047997"/>
        <a:ext cx="2191177" cy="1314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B7A1-94BB-4CB2-A0E5-E64E0DE1D074}">
      <dsp:nvSpPr>
        <dsp:cNvPr id="0" name=""/>
        <dsp:cNvSpPr/>
      </dsp:nvSpPr>
      <dsp:spPr>
        <a:xfrm>
          <a:off x="0" y="491361"/>
          <a:ext cx="73533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F9578-761B-4DF2-AF24-B14ECC4BF20B}">
      <dsp:nvSpPr>
        <dsp:cNvPr id="0" name=""/>
        <dsp:cNvSpPr/>
      </dsp:nvSpPr>
      <dsp:spPr>
        <a:xfrm>
          <a:off x="367665" y="63321"/>
          <a:ext cx="6637507" cy="856080"/>
        </a:xfrm>
        <a:prstGeom prst="roundRect">
          <a:avLst/>
        </a:prstGeom>
        <a:solidFill>
          <a:srgbClr val="1B4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56" tIns="0" rIns="194556" bIns="0" numCol="1" spcCol="1270" anchor="ctr" anchorCtr="0">
          <a:noAutofit/>
        </a:bodyPr>
        <a:lstStyle/>
        <a:p>
          <a:pPr lvl="0" algn="ctr" defTabSz="1111250">
            <a:lnSpc>
              <a:spcPct val="90000"/>
            </a:lnSpc>
            <a:spcBef>
              <a:spcPct val="0"/>
            </a:spcBef>
            <a:spcAft>
              <a:spcPct val="35000"/>
            </a:spcAft>
          </a:pPr>
          <a:r>
            <a:rPr lang="en-US" sz="2500" kern="1200" dirty="0">
              <a:latin typeface="Georgia" panose="02040502050405020303" pitchFamily="18" charset="0"/>
              <a:cs typeface="Arial" panose="020B0604020202020204" pitchFamily="34" charset="0"/>
            </a:rPr>
            <a:t>Foundations, businesses, churches, civic, and charitable organizations</a:t>
          </a:r>
        </a:p>
      </dsp:txBody>
      <dsp:txXfrm>
        <a:off x="409455" y="105111"/>
        <a:ext cx="6553927" cy="772500"/>
      </dsp:txXfrm>
    </dsp:sp>
    <dsp:sp modelId="{E8F38A3F-CBE3-473C-84A5-953BEABFC1C6}">
      <dsp:nvSpPr>
        <dsp:cNvPr id="0" name=""/>
        <dsp:cNvSpPr/>
      </dsp:nvSpPr>
      <dsp:spPr>
        <a:xfrm>
          <a:off x="0" y="1806801"/>
          <a:ext cx="73533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398EB-5674-43A2-B85A-C15B3A897C11}">
      <dsp:nvSpPr>
        <dsp:cNvPr id="0" name=""/>
        <dsp:cNvSpPr/>
      </dsp:nvSpPr>
      <dsp:spPr>
        <a:xfrm>
          <a:off x="367665" y="1378761"/>
          <a:ext cx="6637507" cy="856080"/>
        </a:xfrm>
        <a:prstGeom prst="roundRect">
          <a:avLst/>
        </a:prstGeom>
        <a:solidFill>
          <a:srgbClr val="1B4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56" tIns="0" rIns="194556" bIns="0" numCol="1" spcCol="1270" anchor="ctr" anchorCtr="0">
          <a:noAutofit/>
        </a:bodyPr>
        <a:lstStyle/>
        <a:p>
          <a:pPr lvl="0" algn="ctr" defTabSz="1111250">
            <a:lnSpc>
              <a:spcPct val="90000"/>
            </a:lnSpc>
            <a:spcBef>
              <a:spcPct val="0"/>
            </a:spcBef>
            <a:spcAft>
              <a:spcPct val="35000"/>
            </a:spcAft>
          </a:pPr>
          <a:r>
            <a:rPr lang="en-US" sz="2500" kern="1200" dirty="0">
              <a:latin typeface="Georgia" panose="02040502050405020303" pitchFamily="18" charset="0"/>
              <a:cs typeface="Arial" panose="020B0604020202020204" pitchFamily="34" charset="0"/>
            </a:rPr>
            <a:t>Deadlines and applications procedures vary</a:t>
          </a:r>
        </a:p>
      </dsp:txBody>
      <dsp:txXfrm>
        <a:off x="409455" y="1420551"/>
        <a:ext cx="6553927" cy="772500"/>
      </dsp:txXfrm>
    </dsp:sp>
    <dsp:sp modelId="{4D806934-682E-475D-AD26-41467F256281}">
      <dsp:nvSpPr>
        <dsp:cNvPr id="0" name=""/>
        <dsp:cNvSpPr/>
      </dsp:nvSpPr>
      <dsp:spPr>
        <a:xfrm>
          <a:off x="0" y="3122241"/>
          <a:ext cx="73533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19194-6187-4C6F-BA65-E0AA07B13BAC}">
      <dsp:nvSpPr>
        <dsp:cNvPr id="0" name=""/>
        <dsp:cNvSpPr/>
      </dsp:nvSpPr>
      <dsp:spPr>
        <a:xfrm>
          <a:off x="367665" y="2694201"/>
          <a:ext cx="6637507" cy="856080"/>
        </a:xfrm>
        <a:prstGeom prst="roundRect">
          <a:avLst/>
        </a:prstGeom>
        <a:solidFill>
          <a:srgbClr val="1B418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56" tIns="0" rIns="194556" bIns="0" numCol="1" spcCol="1270" anchor="ctr" anchorCtr="0">
          <a:noAutofit/>
        </a:bodyPr>
        <a:lstStyle/>
        <a:p>
          <a:pPr lvl="0" algn="ctr" defTabSz="1111250">
            <a:lnSpc>
              <a:spcPct val="90000"/>
            </a:lnSpc>
            <a:spcBef>
              <a:spcPct val="0"/>
            </a:spcBef>
            <a:spcAft>
              <a:spcPct val="35000"/>
            </a:spcAft>
          </a:pPr>
          <a:r>
            <a:rPr lang="en-US" sz="2500" kern="1200" dirty="0">
              <a:latin typeface="Georgia" panose="02040502050405020303" pitchFamily="18" charset="0"/>
              <a:cs typeface="Arial" panose="020B0604020202020204" pitchFamily="34" charset="0"/>
            </a:rPr>
            <a:t>Begin researching private sources early</a:t>
          </a:r>
        </a:p>
      </dsp:txBody>
      <dsp:txXfrm>
        <a:off x="409455" y="2735991"/>
        <a:ext cx="6553927"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BB7A1-94BB-4CB2-A0E5-E64E0DE1D074}">
      <dsp:nvSpPr>
        <dsp:cNvPr id="0" name=""/>
        <dsp:cNvSpPr/>
      </dsp:nvSpPr>
      <dsp:spPr>
        <a:xfrm>
          <a:off x="0" y="644181"/>
          <a:ext cx="7391400" cy="108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F9578-761B-4DF2-AF24-B14ECC4BF20B}">
      <dsp:nvSpPr>
        <dsp:cNvPr id="0" name=""/>
        <dsp:cNvSpPr/>
      </dsp:nvSpPr>
      <dsp:spPr>
        <a:xfrm>
          <a:off x="369570" y="9501"/>
          <a:ext cx="6671898" cy="126936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lvl="0" algn="ctr" defTabSz="1111250">
            <a:lnSpc>
              <a:spcPct val="90000"/>
            </a:lnSpc>
            <a:spcBef>
              <a:spcPct val="0"/>
            </a:spcBef>
            <a:spcAft>
              <a:spcPct val="35000"/>
            </a:spcAft>
          </a:pPr>
          <a:r>
            <a:rPr lang="en-US" sz="2500" kern="1200" dirty="0">
              <a:latin typeface="Georgia" panose="02040502050405020303" pitchFamily="18" charset="0"/>
              <a:cs typeface="Arial" panose="020B0604020202020204" pitchFamily="34" charset="0"/>
            </a:rPr>
            <a:t>May have scholarships available to the</a:t>
          </a:r>
        </a:p>
        <a:p>
          <a:pPr lvl="0" algn="ctr" defTabSz="1111250">
            <a:lnSpc>
              <a:spcPct val="90000"/>
            </a:lnSpc>
            <a:spcBef>
              <a:spcPct val="0"/>
            </a:spcBef>
            <a:spcAft>
              <a:spcPct val="35000"/>
            </a:spcAft>
          </a:pPr>
          <a:r>
            <a:rPr lang="en-US" sz="2500" kern="1200" dirty="0">
              <a:latin typeface="Georgia" panose="02040502050405020303" pitchFamily="18" charset="0"/>
              <a:cs typeface="Arial" panose="020B0604020202020204" pitchFamily="34" charset="0"/>
            </a:rPr>
            <a:t>children of employees</a:t>
          </a:r>
        </a:p>
      </dsp:txBody>
      <dsp:txXfrm>
        <a:off x="431535" y="71466"/>
        <a:ext cx="6547968" cy="1145430"/>
      </dsp:txXfrm>
    </dsp:sp>
    <dsp:sp modelId="{E8F38A3F-CBE3-473C-84A5-953BEABFC1C6}">
      <dsp:nvSpPr>
        <dsp:cNvPr id="0" name=""/>
        <dsp:cNvSpPr/>
      </dsp:nvSpPr>
      <dsp:spPr>
        <a:xfrm>
          <a:off x="0" y="2594661"/>
          <a:ext cx="7391400" cy="108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398EB-5674-43A2-B85A-C15B3A897C11}">
      <dsp:nvSpPr>
        <dsp:cNvPr id="0" name=""/>
        <dsp:cNvSpPr/>
      </dsp:nvSpPr>
      <dsp:spPr>
        <a:xfrm>
          <a:off x="369570" y="1959981"/>
          <a:ext cx="6671898" cy="126936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564" tIns="0" rIns="195564" bIns="0" numCol="1" spcCol="1270" anchor="ctr" anchorCtr="0">
          <a:noAutofit/>
        </a:bodyPr>
        <a:lstStyle/>
        <a:p>
          <a:pPr lvl="0" algn="ctr" defTabSz="1111250">
            <a:lnSpc>
              <a:spcPct val="90000"/>
            </a:lnSpc>
            <a:spcBef>
              <a:spcPct val="0"/>
            </a:spcBef>
            <a:spcAft>
              <a:spcPct val="35000"/>
            </a:spcAft>
          </a:pPr>
          <a:r>
            <a:rPr lang="en-US" sz="2500" kern="1200" dirty="0">
              <a:latin typeface="Georgia" panose="02040502050405020303" pitchFamily="18" charset="0"/>
              <a:cs typeface="Arial" panose="020B0604020202020204" pitchFamily="34" charset="0"/>
            </a:rPr>
            <a:t>May have educational benefits for their employees</a:t>
          </a:r>
        </a:p>
      </dsp:txBody>
      <dsp:txXfrm>
        <a:off x="431535" y="2021946"/>
        <a:ext cx="6547968" cy="1145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5010D-B9FB-441C-816F-969633BB2F10}">
      <dsp:nvSpPr>
        <dsp:cNvPr id="0" name=""/>
        <dsp:cNvSpPr/>
      </dsp:nvSpPr>
      <dsp:spPr>
        <a:xfrm>
          <a:off x="792849" y="-16010"/>
          <a:ext cx="3657567" cy="3474722"/>
        </a:xfrm>
        <a:prstGeom prst="pie">
          <a:avLst>
            <a:gd name="adj1" fmla="val 16200000"/>
            <a:gd name="adj2" fmla="val 0"/>
          </a:avLst>
        </a:prstGeom>
        <a:solidFill>
          <a:srgbClr val="B5CC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r" defTabSz="800100">
            <a:lnSpc>
              <a:spcPct val="90000"/>
            </a:lnSpc>
            <a:spcBef>
              <a:spcPct val="0"/>
            </a:spcBef>
            <a:spcAft>
              <a:spcPct val="35000"/>
            </a:spcAft>
          </a:pPr>
          <a:r>
            <a:rPr lang="en-US" sz="1800" b="0" kern="1200" dirty="0">
              <a:latin typeface="Georgia" panose="02040502050405020303" pitchFamily="18" charset="0"/>
              <a:cs typeface="Arial" panose="020B0604020202020204" pitchFamily="34" charset="0"/>
            </a:rPr>
            <a:t>Scholarships</a:t>
          </a:r>
        </a:p>
      </dsp:txBody>
      <dsp:txXfrm>
        <a:off x="2663433" y="626813"/>
        <a:ext cx="1349816" cy="1034143"/>
      </dsp:txXfrm>
    </dsp:sp>
    <dsp:sp modelId="{12A9E0E2-F062-49BB-8602-5660ED6764EF}">
      <dsp:nvSpPr>
        <dsp:cNvPr id="0" name=""/>
        <dsp:cNvSpPr/>
      </dsp:nvSpPr>
      <dsp:spPr>
        <a:xfrm>
          <a:off x="805125" y="47999"/>
          <a:ext cx="3657596" cy="3365038"/>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latin typeface="Georgia" panose="02040502050405020303" pitchFamily="18" charset="0"/>
              <a:cs typeface="Arial" panose="020B0604020202020204" pitchFamily="34" charset="0"/>
            </a:rPr>
            <a:t>Grants</a:t>
          </a:r>
        </a:p>
      </dsp:txBody>
      <dsp:txXfrm>
        <a:off x="2699238" y="1790608"/>
        <a:ext cx="1349827" cy="1001499"/>
      </dsp:txXfrm>
    </dsp:sp>
    <dsp:sp modelId="{D437C0E5-3883-4F51-8AF0-A5736AFED719}">
      <dsp:nvSpPr>
        <dsp:cNvPr id="0" name=""/>
        <dsp:cNvSpPr/>
      </dsp:nvSpPr>
      <dsp:spPr>
        <a:xfrm>
          <a:off x="868781" y="61263"/>
          <a:ext cx="3514327" cy="3338510"/>
        </a:xfrm>
        <a:prstGeom prst="pie">
          <a:avLst>
            <a:gd name="adj1" fmla="val 5400000"/>
            <a:gd name="adj2" fmla="val 10800000"/>
          </a:avLst>
        </a:prstGeom>
        <a:solidFill>
          <a:srgbClr val="FA9B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a:latin typeface="Georgia" panose="02040502050405020303" pitchFamily="18" charset="0"/>
              <a:cs typeface="Arial" panose="020B0604020202020204" pitchFamily="34" charset="0"/>
            </a:rPr>
            <a:t>Work-Study Employment</a:t>
          </a:r>
        </a:p>
      </dsp:txBody>
      <dsp:txXfrm>
        <a:off x="1266235" y="1790135"/>
        <a:ext cx="1296954" cy="993604"/>
      </dsp:txXfrm>
    </dsp:sp>
    <dsp:sp modelId="{9229149F-801D-4F67-9D73-4C2AACCF82D7}">
      <dsp:nvSpPr>
        <dsp:cNvPr id="0" name=""/>
        <dsp:cNvSpPr/>
      </dsp:nvSpPr>
      <dsp:spPr>
        <a:xfrm>
          <a:off x="851773" y="-19573"/>
          <a:ext cx="3536534" cy="3500184"/>
        </a:xfrm>
        <a:prstGeom prst="pie">
          <a:avLst>
            <a:gd name="adj1" fmla="val 10800000"/>
            <a:gd name="adj2" fmla="val 1620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latin typeface="Georgia" panose="02040502050405020303" pitchFamily="18" charset="0"/>
              <a:cs typeface="Arial" panose="020B0604020202020204" pitchFamily="34" charset="0"/>
            </a:rPr>
            <a:t>Loans</a:t>
          </a:r>
        </a:p>
      </dsp:txBody>
      <dsp:txXfrm>
        <a:off x="1251738" y="626293"/>
        <a:ext cx="1305149" cy="1041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1756E8-89C4-42BD-8556-AECA47B19275}" type="datetimeFigureOut">
              <a:rPr lang="en-US" smtClean="0"/>
              <a:t>10/5/2023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9FECC9-577E-41B5-B74A-CE3E1713A91A}" type="slidenum">
              <a:rPr lang="en-US" smtClean="0"/>
              <a:t>‹#›</a:t>
            </a:fld>
            <a:endParaRPr lang="en-US"/>
          </a:p>
        </p:txBody>
      </p:sp>
    </p:spTree>
    <p:extLst>
      <p:ext uri="{BB962C8B-B14F-4D97-AF65-F5344CB8AC3E}">
        <p14:creationId xmlns:p14="http://schemas.microsoft.com/office/powerpoint/2010/main" val="2221405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6D5329-FBD8-4F8E-B62A-EEF598AF01F4}" type="datetimeFigureOut">
              <a:rPr lang="en-US" smtClean="0"/>
              <a:t>10/5/2023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756747-A008-4E85-B278-BD8F78B3EB2A}" type="slidenum">
              <a:rPr lang="en-US" smtClean="0"/>
              <a:t>‹#›</a:t>
            </a:fld>
            <a:endParaRPr lang="en-US"/>
          </a:p>
        </p:txBody>
      </p:sp>
    </p:spTree>
    <p:extLst>
      <p:ext uri="{BB962C8B-B14F-4D97-AF65-F5344CB8AC3E}">
        <p14:creationId xmlns:p14="http://schemas.microsoft.com/office/powerpoint/2010/main" val="32518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56747-A008-4E85-B278-BD8F78B3EB2A}" type="slidenum">
              <a:rPr lang="en-US" smtClean="0"/>
              <a:t>10</a:t>
            </a:fld>
            <a:endParaRPr lang="en-US"/>
          </a:p>
        </p:txBody>
      </p:sp>
    </p:spTree>
    <p:extLst>
      <p:ext uri="{BB962C8B-B14F-4D97-AF65-F5344CB8AC3E}">
        <p14:creationId xmlns:p14="http://schemas.microsoft.com/office/powerpoint/2010/main" val="42414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56747-A008-4E85-B278-BD8F78B3EB2A}" type="slidenum">
              <a:rPr lang="en-US" smtClean="0"/>
              <a:t>31</a:t>
            </a:fld>
            <a:endParaRPr lang="en-US"/>
          </a:p>
        </p:txBody>
      </p:sp>
    </p:spTree>
    <p:extLst>
      <p:ext uri="{BB962C8B-B14F-4D97-AF65-F5344CB8AC3E}">
        <p14:creationId xmlns:p14="http://schemas.microsoft.com/office/powerpoint/2010/main" val="134908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Intended to assist students and families in planning for college.  By entering certain data, families can receive an estimate of the out-of-pocket</a:t>
            </a:r>
            <a:r>
              <a:rPr lang="en-US" baseline="0" dirty="0"/>
              <a:t> cost to attend that particular institution.</a:t>
            </a:r>
            <a:endParaRPr lang="en-US" dirty="0"/>
          </a:p>
        </p:txBody>
      </p:sp>
      <p:sp>
        <p:nvSpPr>
          <p:cNvPr id="4" name="Slide Number Placeholder 3"/>
          <p:cNvSpPr>
            <a:spLocks noGrp="1"/>
          </p:cNvSpPr>
          <p:nvPr>
            <p:ph type="sldNum" sz="quarter" idx="10"/>
          </p:nvPr>
        </p:nvSpPr>
        <p:spPr/>
        <p:txBody>
          <a:bodyPr/>
          <a:lstStyle/>
          <a:p>
            <a:fld id="{70756747-A008-4E85-B278-BD8F78B3EB2A}" type="slidenum">
              <a:rPr lang="en-US" smtClean="0"/>
              <a:t>32</a:t>
            </a:fld>
            <a:endParaRPr lang="en-US"/>
          </a:p>
        </p:txBody>
      </p:sp>
    </p:spTree>
    <p:extLst>
      <p:ext uri="{BB962C8B-B14F-4D97-AF65-F5344CB8AC3E}">
        <p14:creationId xmlns:p14="http://schemas.microsoft.com/office/powerpoint/2010/main" val="207182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release = a college</a:t>
            </a:r>
            <a:r>
              <a:rPr lang="en-US" baseline="0" dirty="0"/>
              <a:t> may choose to release all packages as of a certain date</a:t>
            </a:r>
          </a:p>
          <a:p>
            <a:r>
              <a:rPr lang="en-US" baseline="0" dirty="0"/>
              <a:t>Rolling release = packages are released on an ongoing basis.</a:t>
            </a:r>
          </a:p>
          <a:p>
            <a:r>
              <a:rPr lang="en-US" baseline="0" dirty="0"/>
              <a:t>Most schools have to wait for software updates and testing which typically occurs in the month of January.  </a:t>
            </a:r>
          </a:p>
          <a:p>
            <a:r>
              <a:rPr lang="en-US" baseline="0" dirty="0"/>
              <a:t>Universal deposit deadline date is May 1, 2016.  Schools cannot pressure students into depositing prior to their published deposit date unless acceptance is based upon entering into a specific program (such as MLK, Park Scholars, etc.) </a:t>
            </a:r>
            <a:endParaRPr lang="en-US" dirty="0"/>
          </a:p>
        </p:txBody>
      </p:sp>
      <p:sp>
        <p:nvSpPr>
          <p:cNvPr id="4" name="Slide Number Placeholder 3"/>
          <p:cNvSpPr>
            <a:spLocks noGrp="1"/>
          </p:cNvSpPr>
          <p:nvPr>
            <p:ph type="sldNum" sz="quarter" idx="10"/>
          </p:nvPr>
        </p:nvSpPr>
        <p:spPr/>
        <p:txBody>
          <a:bodyPr/>
          <a:lstStyle/>
          <a:p>
            <a:fld id="{70756747-A008-4E85-B278-BD8F78B3EB2A}" type="slidenum">
              <a:rPr lang="en-US" smtClean="0"/>
              <a:t>35</a:t>
            </a:fld>
            <a:endParaRPr lang="en-US"/>
          </a:p>
        </p:txBody>
      </p:sp>
    </p:spTree>
    <p:extLst>
      <p:ext uri="{BB962C8B-B14F-4D97-AF65-F5344CB8AC3E}">
        <p14:creationId xmlns:p14="http://schemas.microsoft.com/office/powerpoint/2010/main" val="268183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56747-A008-4E85-B278-BD8F78B3EB2A}" type="slidenum">
              <a:rPr lang="en-US" smtClean="0"/>
              <a:t>11</a:t>
            </a:fld>
            <a:endParaRPr lang="en-US"/>
          </a:p>
        </p:txBody>
      </p:sp>
    </p:spTree>
    <p:extLst>
      <p:ext uri="{BB962C8B-B14F-4D97-AF65-F5344CB8AC3E}">
        <p14:creationId xmlns:p14="http://schemas.microsoft.com/office/powerpoint/2010/main" val="257177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56747-A008-4E85-B278-BD8F78B3EB2A}" type="slidenum">
              <a:rPr lang="en-US" smtClean="0"/>
              <a:t>13</a:t>
            </a:fld>
            <a:endParaRPr lang="en-US"/>
          </a:p>
        </p:txBody>
      </p:sp>
    </p:spTree>
    <p:extLst>
      <p:ext uri="{BB962C8B-B14F-4D97-AF65-F5344CB8AC3E}">
        <p14:creationId xmlns:p14="http://schemas.microsoft.com/office/powerpoint/2010/main" val="108199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work study may or may not be part of a student’s</a:t>
            </a:r>
            <a:r>
              <a:rPr lang="en-US" baseline="0" dirty="0"/>
              <a:t> financial aid package since it is based on financial need.  If it is not included, check to see if campus employment is available.  Some institutions specifically designate their job opportunities to work study students only. </a:t>
            </a:r>
            <a:endParaRPr lang="en-US" dirty="0"/>
          </a:p>
        </p:txBody>
      </p:sp>
      <p:sp>
        <p:nvSpPr>
          <p:cNvPr id="4" name="Slide Number Placeholder 3"/>
          <p:cNvSpPr>
            <a:spLocks noGrp="1"/>
          </p:cNvSpPr>
          <p:nvPr>
            <p:ph type="sldNum" sz="quarter" idx="10"/>
          </p:nvPr>
        </p:nvSpPr>
        <p:spPr/>
        <p:txBody>
          <a:bodyPr/>
          <a:lstStyle/>
          <a:p>
            <a:fld id="{70756747-A008-4E85-B278-BD8F78B3EB2A}" type="slidenum">
              <a:rPr lang="en-US" smtClean="0"/>
              <a:t>15</a:t>
            </a:fld>
            <a:endParaRPr lang="en-US"/>
          </a:p>
        </p:txBody>
      </p:sp>
    </p:spTree>
    <p:extLst>
      <p:ext uri="{BB962C8B-B14F-4D97-AF65-F5344CB8AC3E}">
        <p14:creationId xmlns:p14="http://schemas.microsoft.com/office/powerpoint/2010/main" val="104192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Perkins loan program has been around for 57 years and has helped 30 million students.  About 1700 institutions participated in the Federal Perkins Loan which has made loans to about 500,000 students per year.  The loss of this program will be significant to many schools.  At this point it is up to congress on whether they will extend the program or the expiration date for the program.</a:t>
            </a:r>
          </a:p>
        </p:txBody>
      </p:sp>
      <p:sp>
        <p:nvSpPr>
          <p:cNvPr id="4" name="Slide Number Placeholder 3"/>
          <p:cNvSpPr>
            <a:spLocks noGrp="1"/>
          </p:cNvSpPr>
          <p:nvPr>
            <p:ph type="sldNum" sz="quarter" idx="10"/>
          </p:nvPr>
        </p:nvSpPr>
        <p:spPr/>
        <p:txBody>
          <a:bodyPr/>
          <a:lstStyle/>
          <a:p>
            <a:fld id="{70756747-A008-4E85-B278-BD8F78B3EB2A}" type="slidenum">
              <a:rPr lang="en-US" smtClean="0"/>
              <a:t>16</a:t>
            </a:fld>
            <a:endParaRPr lang="en-US"/>
          </a:p>
        </p:txBody>
      </p:sp>
    </p:spTree>
    <p:extLst>
      <p:ext uri="{BB962C8B-B14F-4D97-AF65-F5344CB8AC3E}">
        <p14:creationId xmlns:p14="http://schemas.microsoft.com/office/powerpoint/2010/main" val="71659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 CFCU,</a:t>
            </a:r>
            <a:r>
              <a:rPr lang="en-US" baseline="0" dirty="0"/>
              <a:t> Wegmans,  </a:t>
            </a:r>
          </a:p>
          <a:p>
            <a:r>
              <a:rPr lang="en-US" baseline="0" dirty="0" err="1"/>
              <a:t>Fastweb</a:t>
            </a:r>
            <a:r>
              <a:rPr lang="en-US" baseline="0" dirty="0"/>
              <a:t> is a national database</a:t>
            </a:r>
          </a:p>
          <a:p>
            <a:endParaRPr lang="en-US" dirty="0"/>
          </a:p>
        </p:txBody>
      </p:sp>
      <p:sp>
        <p:nvSpPr>
          <p:cNvPr id="4" name="Slide Number Placeholder 3"/>
          <p:cNvSpPr>
            <a:spLocks noGrp="1"/>
          </p:cNvSpPr>
          <p:nvPr>
            <p:ph type="sldNum" sz="quarter" idx="10"/>
          </p:nvPr>
        </p:nvSpPr>
        <p:spPr/>
        <p:txBody>
          <a:bodyPr/>
          <a:lstStyle/>
          <a:p>
            <a:fld id="{70756747-A008-4E85-B278-BD8F78B3EB2A}" type="slidenum">
              <a:rPr lang="en-US" smtClean="0"/>
              <a:t>18</a:t>
            </a:fld>
            <a:endParaRPr lang="en-US"/>
          </a:p>
        </p:txBody>
      </p:sp>
    </p:spTree>
    <p:extLst>
      <p:ext uri="{BB962C8B-B14F-4D97-AF65-F5344CB8AC3E}">
        <p14:creationId xmlns:p14="http://schemas.microsoft.com/office/powerpoint/2010/main" val="201402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56747-A008-4E85-B278-BD8F78B3EB2A}" type="slidenum">
              <a:rPr lang="en-US" smtClean="0"/>
              <a:t>21</a:t>
            </a:fld>
            <a:endParaRPr lang="en-US"/>
          </a:p>
        </p:txBody>
      </p:sp>
    </p:spTree>
    <p:extLst>
      <p:ext uri="{BB962C8B-B14F-4D97-AF65-F5344CB8AC3E}">
        <p14:creationId xmlns:p14="http://schemas.microsoft.com/office/powerpoint/2010/main" val="323476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schools require the CSS profile</a:t>
            </a:r>
            <a:r>
              <a:rPr lang="en-US" baseline="0" dirty="0"/>
              <a:t> – check the list to make sure.  Not all schools require the same CSS information – (such as non-custodial information or business/farm supplemental information). Set aside about an hour to complete.  If corrections need to be made, print out data, make corrections and send to each applicable school.  </a:t>
            </a:r>
            <a:endParaRPr lang="en-US" dirty="0"/>
          </a:p>
        </p:txBody>
      </p:sp>
      <p:sp>
        <p:nvSpPr>
          <p:cNvPr id="4" name="Slide Number Placeholder 3"/>
          <p:cNvSpPr>
            <a:spLocks noGrp="1"/>
          </p:cNvSpPr>
          <p:nvPr>
            <p:ph type="sldNum" sz="quarter" idx="10"/>
          </p:nvPr>
        </p:nvSpPr>
        <p:spPr/>
        <p:txBody>
          <a:bodyPr/>
          <a:lstStyle/>
          <a:p>
            <a:fld id="{70756747-A008-4E85-B278-BD8F78B3EB2A}" type="slidenum">
              <a:rPr lang="en-US" smtClean="0"/>
              <a:t>27</a:t>
            </a:fld>
            <a:endParaRPr lang="en-US"/>
          </a:p>
        </p:txBody>
      </p:sp>
    </p:spTree>
    <p:extLst>
      <p:ext uri="{BB962C8B-B14F-4D97-AF65-F5344CB8AC3E}">
        <p14:creationId xmlns:p14="http://schemas.microsoft.com/office/powerpoint/2010/main" val="378690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school code</a:t>
            </a:r>
            <a:r>
              <a:rPr lang="en-US" baseline="0" dirty="0"/>
              <a:t> can be listed on TAP application.  Some schools may estimate a student’s TAP award based on prior year’s criteria on their award letters.  But student still needs to complete TAP application – not as pressing to get completed as CSS/FAFSA priority deadline date.  Cannot complete until after FAFSA is filed.  FAFSA contains a link at the end of their application but if missed you can apply directly at Tap website.  </a:t>
            </a:r>
            <a:endParaRPr lang="en-US" dirty="0"/>
          </a:p>
        </p:txBody>
      </p:sp>
      <p:sp>
        <p:nvSpPr>
          <p:cNvPr id="4" name="Slide Number Placeholder 3"/>
          <p:cNvSpPr>
            <a:spLocks noGrp="1"/>
          </p:cNvSpPr>
          <p:nvPr>
            <p:ph type="sldNum" sz="quarter" idx="10"/>
          </p:nvPr>
        </p:nvSpPr>
        <p:spPr/>
        <p:txBody>
          <a:bodyPr/>
          <a:lstStyle/>
          <a:p>
            <a:fld id="{70756747-A008-4E85-B278-BD8F78B3EB2A}" type="slidenum">
              <a:rPr lang="en-US" smtClean="0"/>
              <a:t>28</a:t>
            </a:fld>
            <a:endParaRPr lang="en-US"/>
          </a:p>
        </p:txBody>
      </p:sp>
    </p:spTree>
    <p:extLst>
      <p:ext uri="{BB962C8B-B14F-4D97-AF65-F5344CB8AC3E}">
        <p14:creationId xmlns:p14="http://schemas.microsoft.com/office/powerpoint/2010/main" val="138987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7290"/>
            <a:ext cx="7772400" cy="553998"/>
          </a:xfrm>
        </p:spPr>
        <p:txBody>
          <a:bodyPr/>
          <a:lstStyle>
            <a:lvl1pPr>
              <a:defRPr sz="3000">
                <a:latin typeface="Verdana"/>
                <a:cs typeface="Verdana"/>
              </a:defRPr>
            </a:lvl1pPr>
          </a:lstStyle>
          <a:p>
            <a:r>
              <a:rPr lang="en-US"/>
              <a:t>Click to edit Master title style</a:t>
            </a:r>
            <a:endParaRPr lang="en-US" dirty="0"/>
          </a:p>
        </p:txBody>
      </p:sp>
      <p:sp>
        <p:nvSpPr>
          <p:cNvPr id="8" name="Picture Placeholder 7"/>
          <p:cNvSpPr>
            <a:spLocks noGrp="1"/>
          </p:cNvSpPr>
          <p:nvPr>
            <p:ph type="pic" sz="quarter" idx="13"/>
          </p:nvPr>
        </p:nvSpPr>
        <p:spPr>
          <a:xfrm>
            <a:off x="2567215" y="3142436"/>
            <a:ext cx="4009571" cy="975993"/>
          </a:xfrm>
        </p:spPr>
        <p:txBody>
          <a:bodyPr rtlCol="0">
            <a:normAutofit/>
          </a:bodyPr>
          <a:lstStyle/>
          <a:p>
            <a:pPr lvl="0"/>
            <a:r>
              <a:rPr lang="en-US" noProof="0"/>
              <a:t>Click icon to add picture</a:t>
            </a:r>
            <a:endParaRPr lang="en-US" noProof="0" dirty="0"/>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735013" y="1077913"/>
            <a:ext cx="7693025" cy="1587"/>
          </a:xfrm>
          <a:prstGeom prst="line">
            <a:avLst/>
          </a:prstGeom>
          <a:noFill/>
          <a:ln w="12700">
            <a:solidFill>
              <a:schemeClr val="bg1">
                <a:alpha val="87842"/>
              </a:schemeClr>
            </a:solidFill>
            <a:round/>
            <a:headEnd/>
            <a:tailEnd/>
          </a:ln>
          <a:effectLst>
            <a:outerShdw dist="20000" dir="5400000" sx="46001" sy="46001" rotWithShape="0">
              <a:srgbClr val="808080">
                <a:alpha val="75999"/>
              </a:srgbClr>
            </a:outerShdw>
          </a:effectLst>
        </p:spPr>
      </p:cxnSp>
      <p:sp>
        <p:nvSpPr>
          <p:cNvPr id="3" name="Vertical Text Placeholder 2"/>
          <p:cNvSpPr>
            <a:spLocks noGrp="1"/>
          </p:cNvSpPr>
          <p:nvPr>
            <p:ph type="body" orient="vert" idx="1"/>
          </p:nvPr>
        </p:nvSpPr>
        <p:spPr>
          <a:xfrm>
            <a:off x="457200" y="1288911"/>
            <a:ext cx="8229600" cy="4525963"/>
          </a:xfrm>
        </p:spPr>
        <p:txBody>
          <a:bodyPr vert="eaVert"/>
          <a:lstStyle>
            <a:lvl1pPr>
              <a:defRPr sz="2400"/>
            </a:lvl1pPr>
            <a:lvl2pPr>
              <a:defRPr sz="2000"/>
            </a:lvl2pPr>
            <a:lvl3pPr>
              <a:defRPr sz="2400"/>
            </a:lvl3pPr>
            <a:lvl4pPr>
              <a:defRPr sz="20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457200" y="283062"/>
            <a:ext cx="8229600" cy="630942"/>
          </a:xfrm>
        </p:spPr>
        <p:txBody>
          <a:bodyPr/>
          <a:lstStyle/>
          <a:p>
            <a:r>
              <a:rPr lang="en-US"/>
              <a:t>Click to edit Master title style</a:t>
            </a:r>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978" y="179868"/>
            <a:ext cx="646331" cy="5851525"/>
          </a:xfrm>
        </p:spPr>
        <p:txBody>
          <a:bodyPr vert="eaVert"/>
          <a:lstStyle>
            <a:lvl1pPr>
              <a:defRPr sz="30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746158" cy="5851525"/>
          </a:xfrm>
        </p:spPr>
        <p:txBody>
          <a:bodyPr vert="eaVert"/>
          <a:lstStyle>
            <a:lvl1pPr>
              <a:defRPr sz="2400"/>
            </a:lvl1pPr>
            <a:lvl2pPr>
              <a:defRPr sz="2000"/>
            </a:lvl2pPr>
            <a:lvl3pPr>
              <a:defRPr sz="2400"/>
            </a:lvl3pPr>
            <a:lvl4pPr>
              <a:defRPr sz="20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735013" y="1077913"/>
            <a:ext cx="7693025" cy="1587"/>
          </a:xfrm>
          <a:prstGeom prst="line">
            <a:avLst/>
          </a:prstGeom>
          <a:noFill/>
          <a:ln w="12700">
            <a:solidFill>
              <a:schemeClr val="bg1">
                <a:alpha val="87842"/>
              </a:schemeClr>
            </a:solidFill>
            <a:round/>
            <a:headEnd/>
            <a:tailEnd/>
          </a:ln>
          <a:effectLst>
            <a:outerShdw dist="20000" dir="5400000" sx="46001" sy="46001" rotWithShape="0">
              <a:srgbClr val="808080">
                <a:alpha val="75999"/>
              </a:srgbClr>
            </a:outerShdw>
          </a:effectLst>
        </p:spPr>
      </p:cxnSp>
      <p:sp>
        <p:nvSpPr>
          <p:cNvPr id="2" name="Title 1"/>
          <p:cNvSpPr>
            <a:spLocks noGrp="1"/>
          </p:cNvSpPr>
          <p:nvPr>
            <p:ph type="title"/>
          </p:nvPr>
        </p:nvSpPr>
        <p:spPr>
          <a:xfrm>
            <a:off x="457200" y="283062"/>
            <a:ext cx="8229600" cy="630942"/>
          </a:xfrm>
        </p:spPr>
        <p:txBody>
          <a:bodyPr/>
          <a:lstStyle/>
          <a:p>
            <a:r>
              <a:rPr lang="en-US"/>
              <a:t>Click to edit Master title style</a:t>
            </a:r>
            <a:endParaRPr lang="en-US" dirty="0"/>
          </a:p>
        </p:txBody>
      </p:sp>
      <p:sp>
        <p:nvSpPr>
          <p:cNvPr id="3" name="Content Placeholder 2"/>
          <p:cNvSpPr>
            <a:spLocks noGrp="1"/>
          </p:cNvSpPr>
          <p:nvPr>
            <p:ph idx="1"/>
          </p:nvPr>
        </p:nvSpPr>
        <p:spPr>
          <a:xfrm>
            <a:off x="734786" y="1545774"/>
            <a:ext cx="7556500" cy="4525963"/>
          </a:xfrm>
        </p:spPr>
        <p:txBody>
          <a:bodyPr/>
          <a:lstStyle>
            <a:lvl1pPr>
              <a:buSzPct val="100000"/>
              <a:buFontTx/>
              <a:buBlip>
                <a:blip r:embed="rId2"/>
              </a:buBlip>
              <a:defRPr sz="2400"/>
            </a:lvl1pPr>
            <a:lvl2pPr>
              <a:defRPr sz="2000"/>
            </a:lvl2pPr>
            <a:lvl3pPr>
              <a:defRPr sz="2400"/>
            </a:lvl3pPr>
            <a:lvl4pPr>
              <a:defRPr sz="20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725488" y="1077913"/>
            <a:ext cx="7693025" cy="1587"/>
          </a:xfrm>
          <a:prstGeom prst="line">
            <a:avLst/>
          </a:prstGeom>
          <a:noFill/>
          <a:ln w="12700">
            <a:solidFill>
              <a:schemeClr val="bg1">
                <a:alpha val="87842"/>
              </a:schemeClr>
            </a:solidFill>
            <a:round/>
            <a:headEnd/>
            <a:tailEnd/>
          </a:ln>
          <a:effectLst>
            <a:outerShdw dist="20000" dir="5400000" sx="46001" sy="46001" rotWithShape="0">
              <a:srgbClr val="808080">
                <a:alpha val="75999"/>
              </a:srgbClr>
            </a:outerShdw>
          </a:effectLst>
        </p:spPr>
      </p:cxnSp>
      <p:sp>
        <p:nvSpPr>
          <p:cNvPr id="17" name="Picture Placeholder 16"/>
          <p:cNvSpPr>
            <a:spLocks noGrp="1"/>
          </p:cNvSpPr>
          <p:nvPr>
            <p:ph type="pic" sz="quarter" idx="14"/>
          </p:nvPr>
        </p:nvSpPr>
        <p:spPr>
          <a:xfrm>
            <a:off x="725707" y="1416530"/>
            <a:ext cx="3692070" cy="1192213"/>
          </a:xfrm>
        </p:spPr>
        <p:txBody>
          <a:bodyPr rtlCol="0">
            <a:normAutofit/>
          </a:bodyPr>
          <a:lstStyle/>
          <a:p>
            <a:pPr lvl="0"/>
            <a:r>
              <a:rPr lang="en-US" noProof="0"/>
              <a:t>Click icon to add picture</a:t>
            </a:r>
            <a:endParaRPr lang="en-US" noProof="0" dirty="0"/>
          </a:p>
        </p:txBody>
      </p:sp>
      <p:sp>
        <p:nvSpPr>
          <p:cNvPr id="19" name="Text Placeholder 18"/>
          <p:cNvSpPr>
            <a:spLocks noGrp="1"/>
          </p:cNvSpPr>
          <p:nvPr>
            <p:ph type="body" sz="quarter" idx="15"/>
          </p:nvPr>
        </p:nvSpPr>
        <p:spPr>
          <a:xfrm>
            <a:off x="725707" y="2740937"/>
            <a:ext cx="3692070" cy="2291443"/>
          </a:xfrm>
        </p:spPr>
        <p:txBody>
          <a:bodyPr lIns="0" tIns="0" rIns="0" bIns="0">
            <a:normAutofit/>
          </a:bodyPr>
          <a:lstStyle>
            <a:lvl1pPr marL="0">
              <a:spcBef>
                <a:spcPts val="0"/>
              </a:spcBef>
              <a:buNone/>
              <a:defRPr sz="2400"/>
            </a:lvl1pPr>
            <a:lvl2pPr>
              <a:defRPr sz="2000"/>
            </a:lvl2pPr>
            <a:lvl3pPr>
              <a:defRPr sz="2400"/>
            </a:lvl3pPr>
            <a:lvl4pPr>
              <a:defRPr sz="20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16"/>
          <p:cNvSpPr>
            <a:spLocks noGrp="1"/>
          </p:cNvSpPr>
          <p:nvPr>
            <p:ph type="pic" sz="quarter" idx="16"/>
          </p:nvPr>
        </p:nvSpPr>
        <p:spPr>
          <a:xfrm>
            <a:off x="4762492" y="1416530"/>
            <a:ext cx="3692070" cy="1192213"/>
          </a:xfrm>
        </p:spPr>
        <p:txBody>
          <a:bodyPr rtlCol="0">
            <a:normAutofit/>
          </a:bodyPr>
          <a:lstStyle/>
          <a:p>
            <a:pPr lvl="0"/>
            <a:r>
              <a:rPr lang="en-US" noProof="0"/>
              <a:t>Click icon to add picture</a:t>
            </a:r>
            <a:endParaRPr lang="en-US" noProof="0" dirty="0"/>
          </a:p>
        </p:txBody>
      </p:sp>
      <p:sp>
        <p:nvSpPr>
          <p:cNvPr id="23" name="Text Placeholder 18"/>
          <p:cNvSpPr>
            <a:spLocks noGrp="1"/>
          </p:cNvSpPr>
          <p:nvPr>
            <p:ph type="body" sz="quarter" idx="17"/>
          </p:nvPr>
        </p:nvSpPr>
        <p:spPr>
          <a:xfrm>
            <a:off x="4762492" y="2740937"/>
            <a:ext cx="3692070" cy="2291443"/>
          </a:xfrm>
        </p:spPr>
        <p:txBody>
          <a:bodyPr lIns="0" tIns="0" rIns="0" bIns="0">
            <a:normAutofit/>
          </a:bodyPr>
          <a:lstStyle>
            <a:lvl1pPr marL="0">
              <a:spcBef>
                <a:spcPts val="0"/>
              </a:spcBef>
              <a:buNone/>
              <a:defRPr sz="2400"/>
            </a:lvl1pPr>
            <a:lvl2pPr>
              <a:defRPr sz="2000"/>
            </a:lvl2pPr>
            <a:lvl3pPr>
              <a:defRPr sz="2400"/>
            </a:lvl3pPr>
            <a:lvl4pPr>
              <a:defRPr sz="20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283062"/>
            <a:ext cx="8229600" cy="630942"/>
          </a:xfrm>
        </p:spPr>
        <p:txBody>
          <a:bodyPr/>
          <a:lstStyle/>
          <a:p>
            <a:r>
              <a:rPr lang="en-US"/>
              <a:t>Click to edit Master title style</a:t>
            </a:r>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a:cxnSpLocks noChangeShapeType="1"/>
          </p:cNvCxnSpPr>
          <p:nvPr/>
        </p:nvCxnSpPr>
        <p:spPr bwMode="auto">
          <a:xfrm>
            <a:off x="3671888" y="746125"/>
            <a:ext cx="4595812" cy="1588"/>
          </a:xfrm>
          <a:prstGeom prst="line">
            <a:avLst/>
          </a:prstGeom>
          <a:noFill/>
          <a:ln w="12700">
            <a:solidFill>
              <a:schemeClr val="bg1">
                <a:alpha val="87842"/>
              </a:schemeClr>
            </a:solidFill>
            <a:round/>
            <a:headEnd/>
            <a:tailEnd/>
          </a:ln>
          <a:effectLst>
            <a:outerShdw dist="20000" dir="5400000" sx="46001" sy="46001" rotWithShape="0">
              <a:srgbClr val="808080">
                <a:alpha val="75999"/>
              </a:srgbClr>
            </a:outerShdw>
          </a:effectLst>
        </p:spPr>
      </p:cxnSp>
      <p:sp>
        <p:nvSpPr>
          <p:cNvPr id="2" name="Title 1"/>
          <p:cNvSpPr>
            <a:spLocks noGrp="1"/>
          </p:cNvSpPr>
          <p:nvPr>
            <p:ph type="title"/>
          </p:nvPr>
        </p:nvSpPr>
        <p:spPr>
          <a:xfrm>
            <a:off x="689431" y="149939"/>
            <a:ext cx="2785153" cy="830997"/>
          </a:xfrm>
        </p:spPr>
        <p:txBody>
          <a:bodyPr wrap="square"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75050" y="167880"/>
            <a:ext cx="5111750" cy="5853113"/>
          </a:xfrm>
        </p:spPr>
        <p:txBody>
          <a:bodyPr/>
          <a:lstStyle>
            <a:lvl1pPr>
              <a:defRPr sz="3000" baseline="0"/>
            </a:lvl1pPr>
            <a:lvl2pPr>
              <a:buSzPct val="100000"/>
              <a:buFontTx/>
              <a:buBlip>
                <a:blip r:embed="rId2"/>
              </a:buBlip>
              <a:defRPr sz="2400"/>
            </a:lvl2pPr>
            <a:lvl3pPr>
              <a:defRPr sz="2000"/>
            </a:lvl3pPr>
            <a:lvl4pPr>
              <a:defRPr sz="24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9431" y="1137274"/>
            <a:ext cx="2785153" cy="4988889"/>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722313" y="4422775"/>
            <a:ext cx="7693025" cy="1588"/>
          </a:xfrm>
          <a:prstGeom prst="line">
            <a:avLst/>
          </a:prstGeom>
          <a:noFill/>
          <a:ln w="12700">
            <a:solidFill>
              <a:schemeClr val="bg1">
                <a:alpha val="87842"/>
              </a:schemeClr>
            </a:solidFill>
            <a:round/>
            <a:headEnd/>
            <a:tailEnd/>
          </a:ln>
          <a:effectLst>
            <a:outerShdw dist="20000" dir="5400000" sx="46001" sy="46001" rotWithShape="0">
              <a:srgbClr val="808080">
                <a:alpha val="75999"/>
              </a:srgbClr>
            </a:outerShdw>
          </a:effectLst>
        </p:spPr>
      </p:cxnSp>
      <p:sp>
        <p:nvSpPr>
          <p:cNvPr id="3" name="Text Placeholder 2"/>
          <p:cNvSpPr>
            <a:spLocks noGrp="1"/>
          </p:cNvSpPr>
          <p:nvPr>
            <p:ph type="body" idx="1"/>
          </p:nvPr>
        </p:nvSpPr>
        <p:spPr>
          <a:xfrm>
            <a:off x="722313" y="3904167"/>
            <a:ext cx="7772400" cy="400110"/>
          </a:xfrm>
        </p:spPr>
        <p:txBody>
          <a:bodyPr anchor="b">
            <a:sp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itle 1"/>
          <p:cNvSpPr>
            <a:spLocks noGrp="1"/>
          </p:cNvSpPr>
          <p:nvPr>
            <p:ph type="title"/>
          </p:nvPr>
        </p:nvSpPr>
        <p:spPr>
          <a:xfrm>
            <a:off x="722312" y="4526641"/>
            <a:ext cx="7964487" cy="630942"/>
          </a:xfrm>
        </p:spPr>
        <p:txBody>
          <a:bodyPr wrap="square"/>
          <a:lstStyle>
            <a:lvl1pPr algn="l">
              <a:defRPr/>
            </a:lvl1pPr>
          </a:lstStyle>
          <a:p>
            <a:r>
              <a:rPr lang="en-US"/>
              <a:t>Click to edit Master title style</a:t>
            </a:r>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708025" y="968375"/>
            <a:ext cx="7691438" cy="1588"/>
          </a:xfrm>
          <a:prstGeom prst="line">
            <a:avLst/>
          </a:prstGeom>
          <a:noFill/>
          <a:ln w="12700">
            <a:solidFill>
              <a:schemeClr val="bg1">
                <a:alpha val="87842"/>
              </a:schemeClr>
            </a:solidFill>
            <a:round/>
            <a:headEnd/>
            <a:tailEnd/>
          </a:ln>
          <a:effectLst>
            <a:outerShdw dist="20000" dir="5400000" sx="46001" sy="46001" rotWithShape="0">
              <a:srgbClr val="808080">
                <a:alpha val="75999"/>
              </a:srgbClr>
            </a:outerShdw>
          </a:effectLst>
        </p:spPr>
      </p:cxnSp>
      <p:sp>
        <p:nvSpPr>
          <p:cNvPr id="3" name="Text Placeholder 2"/>
          <p:cNvSpPr>
            <a:spLocks noGrp="1"/>
          </p:cNvSpPr>
          <p:nvPr>
            <p:ph type="body" idx="1"/>
          </p:nvPr>
        </p:nvSpPr>
        <p:spPr>
          <a:xfrm>
            <a:off x="707573" y="1019174"/>
            <a:ext cx="3762602" cy="954107"/>
          </a:xfrm>
        </p:spPr>
        <p:txBody>
          <a:bodyPr anchor="b">
            <a:sp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7573" y="1986167"/>
            <a:ext cx="3762602" cy="4211752"/>
          </a:xfrm>
        </p:spPr>
        <p:txBody>
          <a:bodyPr/>
          <a:lstStyle>
            <a:lvl1pPr marL="0">
              <a:spcBef>
                <a:spcPts val="0"/>
              </a:spcBef>
              <a:defRPr sz="2400"/>
            </a:lvl1pPr>
            <a:lvl2pPr>
              <a:defRPr sz="2000"/>
            </a:lvl2pPr>
            <a:lvl3pPr>
              <a:defRPr sz="2400"/>
            </a:lvl3pPr>
            <a:lvl4pPr>
              <a:defRPr sz="20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019174"/>
            <a:ext cx="4041775" cy="954107"/>
          </a:xfrm>
        </p:spPr>
        <p:txBody>
          <a:bodyPr anchor="b">
            <a:sp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6167"/>
            <a:ext cx="4041775" cy="3951288"/>
          </a:xfrm>
        </p:spPr>
        <p:txBody>
          <a:bodyPr/>
          <a:lstStyle>
            <a:lvl1pPr marL="0">
              <a:spcBef>
                <a:spcPts val="0"/>
              </a:spcBef>
              <a:defRPr sz="2400"/>
            </a:lvl1pPr>
            <a:lvl2pPr>
              <a:defRPr sz="2000"/>
            </a:lvl2pPr>
            <a:lvl3pPr>
              <a:defRPr sz="2400"/>
            </a:lvl3pPr>
            <a:lvl4pPr>
              <a:defRPr sz="20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75342" y="137926"/>
            <a:ext cx="8229600" cy="630942"/>
          </a:xfrm>
        </p:spPr>
        <p:txBody>
          <a:bodyPr/>
          <a:lstStyle/>
          <a:p>
            <a:r>
              <a:rPr lang="en-US"/>
              <a:t>Click to edit Master title style</a:t>
            </a:r>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p:cNvCxnSpPr>
            <a:cxnSpLocks noChangeShapeType="1"/>
          </p:cNvCxnSpPr>
          <p:nvPr/>
        </p:nvCxnSpPr>
        <p:spPr bwMode="auto">
          <a:xfrm>
            <a:off x="735013" y="1077913"/>
            <a:ext cx="7693025" cy="1587"/>
          </a:xfrm>
          <a:prstGeom prst="line">
            <a:avLst/>
          </a:prstGeom>
          <a:noFill/>
          <a:ln w="12700">
            <a:solidFill>
              <a:schemeClr val="bg1">
                <a:alpha val="87842"/>
              </a:schemeClr>
            </a:solidFill>
            <a:round/>
            <a:headEnd/>
            <a:tailEnd/>
          </a:ln>
          <a:effectLst>
            <a:outerShdw dist="20000" dir="5400000" sx="46001" sy="46001" rotWithShape="0">
              <a:srgbClr val="808080">
                <a:alpha val="75999"/>
              </a:srgbClr>
            </a:outerShdw>
          </a:effectLst>
        </p:spPr>
      </p:cxnSp>
      <p:sp>
        <p:nvSpPr>
          <p:cNvPr id="4" name="Title 1"/>
          <p:cNvSpPr>
            <a:spLocks noGrp="1"/>
          </p:cNvSpPr>
          <p:nvPr>
            <p:ph type="title"/>
          </p:nvPr>
        </p:nvSpPr>
        <p:spPr>
          <a:xfrm>
            <a:off x="457200" y="283062"/>
            <a:ext cx="8229600" cy="630942"/>
          </a:xfrm>
        </p:spPr>
        <p:txBody>
          <a:bodyPr/>
          <a:lstStyle/>
          <a:p>
            <a:r>
              <a:rPr lang="en-US"/>
              <a:t>Click to edit Master title style</a:t>
            </a:r>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55"/>
            <a:ext cx="5486400" cy="553998"/>
          </a:xfrm>
        </p:spPr>
        <p:txBody>
          <a:bodyPr anchor="b"/>
          <a:lstStyle>
            <a:lvl1pPr algn="l">
              <a:defRPr sz="3000" b="0"/>
            </a:lvl1pPr>
          </a:lstStyle>
          <a:p>
            <a:r>
              <a:rPr lang="en-US"/>
              <a:t>Click to edit Master title style</a:t>
            </a:r>
            <a:endParaRPr lang="en-US" dirty="0"/>
          </a:p>
        </p:txBody>
      </p:sp>
      <p:sp>
        <p:nvSpPr>
          <p:cNvPr id="3" name="Picture Placeholder 2"/>
          <p:cNvSpPr>
            <a:spLocks noGrp="1"/>
          </p:cNvSpPr>
          <p:nvPr>
            <p:ph type="pic" idx="1"/>
          </p:nvPr>
        </p:nvSpPr>
        <p:spPr>
          <a:xfrm>
            <a:off x="1792288" y="29529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049853"/>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8000"/>
            <a:ext cx="8229600" cy="676275"/>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681038" y="1600200"/>
            <a:ext cx="77549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d"/>
  </p:transition>
  <p:txStyles>
    <p:titleStyle>
      <a:lvl1pPr algn="ctr" defTabSz="457200" rtl="0" eaLnBrk="1" fontAlgn="base" hangingPunct="1">
        <a:spcBef>
          <a:spcPct val="0"/>
        </a:spcBef>
        <a:spcAft>
          <a:spcPct val="0"/>
        </a:spcAft>
        <a:defRPr sz="3800" kern="1200">
          <a:solidFill>
            <a:srgbClr val="FFFFFF"/>
          </a:solidFill>
          <a:effectLst>
            <a:outerShdw blurRad="50800" dist="38100" dir="2700000">
              <a:srgbClr val="000000">
                <a:alpha val="43000"/>
              </a:srgbClr>
            </a:outerShdw>
          </a:effectLst>
          <a:latin typeface="Georgia"/>
          <a:ea typeface="ＭＳ Ｐゴシック" charset="-128"/>
          <a:cs typeface="Georgia"/>
        </a:defRPr>
      </a:lvl1pPr>
      <a:lvl2pPr algn="ctr" defTabSz="457200" rtl="0" eaLnBrk="1" fontAlgn="base" hangingPunct="1">
        <a:spcBef>
          <a:spcPct val="0"/>
        </a:spcBef>
        <a:spcAft>
          <a:spcPct val="0"/>
        </a:spcAft>
        <a:defRPr sz="3800">
          <a:solidFill>
            <a:srgbClr val="FFFFFF"/>
          </a:solidFill>
          <a:latin typeface="Georgia" charset="0"/>
          <a:ea typeface="ＭＳ Ｐゴシック" charset="-128"/>
        </a:defRPr>
      </a:lvl2pPr>
      <a:lvl3pPr algn="ctr" defTabSz="457200" rtl="0" eaLnBrk="1" fontAlgn="base" hangingPunct="1">
        <a:spcBef>
          <a:spcPct val="0"/>
        </a:spcBef>
        <a:spcAft>
          <a:spcPct val="0"/>
        </a:spcAft>
        <a:defRPr sz="3800">
          <a:solidFill>
            <a:srgbClr val="FFFFFF"/>
          </a:solidFill>
          <a:latin typeface="Georgia" charset="0"/>
          <a:ea typeface="ＭＳ Ｐゴシック" charset="-128"/>
        </a:defRPr>
      </a:lvl3pPr>
      <a:lvl4pPr algn="ctr" defTabSz="457200" rtl="0" eaLnBrk="1" fontAlgn="base" hangingPunct="1">
        <a:spcBef>
          <a:spcPct val="0"/>
        </a:spcBef>
        <a:spcAft>
          <a:spcPct val="0"/>
        </a:spcAft>
        <a:defRPr sz="3800">
          <a:solidFill>
            <a:srgbClr val="FFFFFF"/>
          </a:solidFill>
          <a:latin typeface="Georgia" charset="0"/>
          <a:ea typeface="ＭＳ Ｐゴシック" charset="-128"/>
        </a:defRPr>
      </a:lvl4pPr>
      <a:lvl5pPr algn="ctr" defTabSz="457200" rtl="0" eaLnBrk="1" fontAlgn="base" hangingPunct="1">
        <a:spcBef>
          <a:spcPct val="0"/>
        </a:spcBef>
        <a:spcAft>
          <a:spcPct val="0"/>
        </a:spcAft>
        <a:defRPr sz="3800">
          <a:solidFill>
            <a:srgbClr val="FFFFFF"/>
          </a:solidFill>
          <a:latin typeface="Georgia" charset="0"/>
          <a:ea typeface="ＭＳ Ｐゴシック" charset="-128"/>
        </a:defRPr>
      </a:lvl5pPr>
      <a:lvl6pPr marL="457200" algn="ctr" defTabSz="457200" rtl="0" eaLnBrk="1" fontAlgn="base" hangingPunct="1">
        <a:spcBef>
          <a:spcPct val="0"/>
        </a:spcBef>
        <a:spcAft>
          <a:spcPct val="0"/>
        </a:spcAft>
        <a:defRPr sz="3800">
          <a:solidFill>
            <a:srgbClr val="FFFFFF"/>
          </a:solidFill>
          <a:latin typeface="Georgia" charset="0"/>
          <a:ea typeface="ＭＳ Ｐゴシック" charset="-128"/>
        </a:defRPr>
      </a:lvl6pPr>
      <a:lvl7pPr marL="914400" algn="ctr" defTabSz="457200" rtl="0" eaLnBrk="1" fontAlgn="base" hangingPunct="1">
        <a:spcBef>
          <a:spcPct val="0"/>
        </a:spcBef>
        <a:spcAft>
          <a:spcPct val="0"/>
        </a:spcAft>
        <a:defRPr sz="3800">
          <a:solidFill>
            <a:srgbClr val="FFFFFF"/>
          </a:solidFill>
          <a:latin typeface="Georgia" charset="0"/>
          <a:ea typeface="ＭＳ Ｐゴシック" charset="-128"/>
        </a:defRPr>
      </a:lvl7pPr>
      <a:lvl8pPr marL="1371600" algn="ctr" defTabSz="457200" rtl="0" eaLnBrk="1" fontAlgn="base" hangingPunct="1">
        <a:spcBef>
          <a:spcPct val="0"/>
        </a:spcBef>
        <a:spcAft>
          <a:spcPct val="0"/>
        </a:spcAft>
        <a:defRPr sz="3800">
          <a:solidFill>
            <a:srgbClr val="FFFFFF"/>
          </a:solidFill>
          <a:latin typeface="Georgia" charset="0"/>
          <a:ea typeface="ＭＳ Ｐゴシック" charset="-128"/>
        </a:defRPr>
      </a:lvl8pPr>
      <a:lvl9pPr marL="1828800" algn="ctr" defTabSz="457200" rtl="0" eaLnBrk="1" fontAlgn="base" hangingPunct="1">
        <a:spcBef>
          <a:spcPct val="0"/>
        </a:spcBef>
        <a:spcAft>
          <a:spcPct val="0"/>
        </a:spcAft>
        <a:defRPr sz="3800">
          <a:solidFill>
            <a:srgbClr val="FFFFFF"/>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SzPct val="100000"/>
        <a:defRPr sz="2400" kern="1200">
          <a:solidFill>
            <a:srgbClr val="FFFFFF"/>
          </a:solidFill>
          <a:latin typeface="Verdana"/>
          <a:ea typeface="ＭＳ Ｐゴシック" charset="-128"/>
          <a:cs typeface="Verdana"/>
        </a:defRPr>
      </a:lvl1pPr>
      <a:lvl2pPr marL="742950" indent="-285750" algn="l" defTabSz="457200" rtl="0" eaLnBrk="1" fontAlgn="base" hangingPunct="1">
        <a:spcBef>
          <a:spcPct val="20000"/>
        </a:spcBef>
        <a:spcAft>
          <a:spcPct val="0"/>
        </a:spcAft>
        <a:buFont typeface="Arial" charset="0"/>
        <a:buChar char="–"/>
        <a:defRPr sz="2000" kern="1200">
          <a:solidFill>
            <a:srgbClr val="FFFFFF"/>
          </a:solidFill>
          <a:latin typeface="Verdana"/>
          <a:ea typeface="ＭＳ Ｐゴシック" charset="-128"/>
          <a:cs typeface="Verdana"/>
        </a:defRPr>
      </a:lvl2pPr>
      <a:lvl3pPr marL="1143000" indent="-228600" algn="l" defTabSz="457200" rtl="0" eaLnBrk="1" fontAlgn="base" hangingPunct="1">
        <a:spcBef>
          <a:spcPct val="20000"/>
        </a:spcBef>
        <a:spcAft>
          <a:spcPct val="0"/>
        </a:spcAft>
        <a:buFont typeface="Arial" charset="0"/>
        <a:buChar char="•"/>
        <a:defRPr kern="1200">
          <a:solidFill>
            <a:srgbClr val="FFFFFF"/>
          </a:solidFill>
          <a:latin typeface="Verdana"/>
          <a:ea typeface="ＭＳ Ｐゴシック" charset="-128"/>
          <a:cs typeface="Verdana"/>
        </a:defRPr>
      </a:lvl3pPr>
      <a:lvl4pPr marL="1600200" indent="-228600" algn="l" defTabSz="457200" rtl="0" eaLnBrk="1" fontAlgn="base" hangingPunct="1">
        <a:spcBef>
          <a:spcPct val="20000"/>
        </a:spcBef>
        <a:spcAft>
          <a:spcPct val="0"/>
        </a:spcAft>
        <a:buFont typeface="Arial" charset="0"/>
        <a:buChar char="–"/>
        <a:defRPr sz="1600" kern="1200">
          <a:solidFill>
            <a:srgbClr val="FFFFFF"/>
          </a:solidFill>
          <a:latin typeface="Verdana"/>
          <a:ea typeface="ＭＳ Ｐゴシック" charset="-128"/>
          <a:cs typeface="Verdana"/>
        </a:defRPr>
      </a:lvl4pPr>
      <a:lvl5pPr marL="2057400" indent="-228600" algn="l" defTabSz="457200" rtl="0" eaLnBrk="1" fontAlgn="base" hangingPunct="1">
        <a:spcBef>
          <a:spcPct val="20000"/>
        </a:spcBef>
        <a:spcAft>
          <a:spcPct val="0"/>
        </a:spcAft>
        <a:buFont typeface="Arial" charset="0"/>
        <a:buChar char="»"/>
        <a:defRPr sz="1500" kern="1200">
          <a:solidFill>
            <a:srgbClr val="FFFFFF"/>
          </a:solidFill>
          <a:latin typeface="Verdana"/>
          <a:ea typeface="ＭＳ Ｐゴシック"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thaca College at a Glance | Ithaca College">
            <a:extLst>
              <a:ext uri="{FF2B5EF4-FFF2-40B4-BE49-F238E27FC236}">
                <a16:creationId xmlns:a16="http://schemas.microsoft.com/office/drawing/2014/main" id="{543A60EB-7902-2780-F4F9-FCD5C096372A}"/>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828800" y="0"/>
            <a:ext cx="6127103" cy="5410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spPr>
      </p:pic>
      <p:sp>
        <p:nvSpPr>
          <p:cNvPr id="4" name="Rectangle 3">
            <a:extLst>
              <a:ext uri="{FF2B5EF4-FFF2-40B4-BE49-F238E27FC236}">
                <a16:creationId xmlns:a16="http://schemas.microsoft.com/office/drawing/2014/main" id="{D7FA4006-747B-A296-176E-6B0C389A4457}"/>
              </a:ext>
            </a:extLst>
          </p:cNvPr>
          <p:cNvSpPr/>
          <p:nvPr/>
        </p:nvSpPr>
        <p:spPr>
          <a:xfrm>
            <a:off x="533400" y="3657600"/>
            <a:ext cx="4038600" cy="838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r">
              <a:spcBef>
                <a:spcPts val="0"/>
              </a:spcBef>
            </a:pPr>
            <a:r>
              <a:rPr lang="en-US" sz="3600" dirty="0">
                <a:solidFill>
                  <a:schemeClr val="tx2"/>
                </a:solidFill>
                <a:latin typeface="Georgia" panose="02040502050405020303" pitchFamily="18" charset="0"/>
              </a:rPr>
              <a:t>Financial Aid 101</a:t>
            </a:r>
          </a:p>
          <a:p>
            <a:pPr algn="r">
              <a:spcBef>
                <a:spcPts val="0"/>
              </a:spcBef>
            </a:pPr>
            <a:r>
              <a:rPr lang="en-US" sz="1800" dirty="0">
                <a:solidFill>
                  <a:schemeClr val="tx2"/>
                </a:solidFill>
                <a:latin typeface="Georgia" panose="02040502050405020303" pitchFamily="18" charset="0"/>
              </a:rPr>
              <a:t>2024-2025 Academic Year</a:t>
            </a:r>
          </a:p>
        </p:txBody>
      </p:sp>
    </p:spTree>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979"/>
            <a:ext cx="8229600" cy="677108"/>
          </a:xfrm>
        </p:spPr>
        <p:txBody>
          <a:bodyPr/>
          <a:lstStyle/>
          <a:p>
            <a:r>
              <a:rPr lang="en-US" dirty="0"/>
              <a:t>Categories of Financial Aid</a:t>
            </a:r>
          </a:p>
        </p:txBody>
      </p:sp>
      <p:sp>
        <p:nvSpPr>
          <p:cNvPr id="4" name="Flowchart: Magnetic Disk 3">
            <a:extLst>
              <a:ext uri="{FF2B5EF4-FFF2-40B4-BE49-F238E27FC236}">
                <a16:creationId xmlns:a16="http://schemas.microsoft.com/office/drawing/2014/main" id="{5F500A2C-4B26-425A-B4E3-FDEAB5C3572F}"/>
              </a:ext>
            </a:extLst>
          </p:cNvPr>
          <p:cNvSpPr/>
          <p:nvPr/>
        </p:nvSpPr>
        <p:spPr>
          <a:xfrm>
            <a:off x="1447800" y="1676400"/>
            <a:ext cx="2667000" cy="3314700"/>
          </a:xfrm>
          <a:prstGeom prst="flowChartMagneticDisk">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cs typeface="Arial" panose="020B0604020202020204" pitchFamily="34" charset="0"/>
              </a:rPr>
              <a:t>Need-based aid</a:t>
            </a:r>
          </a:p>
        </p:txBody>
      </p:sp>
      <p:sp>
        <p:nvSpPr>
          <p:cNvPr id="5" name="Flowchart: Magnetic Disk 4">
            <a:extLst>
              <a:ext uri="{FF2B5EF4-FFF2-40B4-BE49-F238E27FC236}">
                <a16:creationId xmlns:a16="http://schemas.microsoft.com/office/drawing/2014/main" id="{CBB6264D-DBEC-4CB1-9D0B-D0BE0EF3CAFC}"/>
              </a:ext>
            </a:extLst>
          </p:cNvPr>
          <p:cNvSpPr/>
          <p:nvPr/>
        </p:nvSpPr>
        <p:spPr>
          <a:xfrm>
            <a:off x="4953000" y="1676400"/>
            <a:ext cx="2667000" cy="3314700"/>
          </a:xfrm>
          <a:prstGeom prst="flowChartMagneticDisk">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Georgia" panose="02040502050405020303" pitchFamily="18" charset="0"/>
                <a:cs typeface="Arial" panose="020B0604020202020204" pitchFamily="34" charset="0"/>
              </a:rPr>
              <a:t>Non-need-based aid</a:t>
            </a:r>
          </a:p>
        </p:txBody>
      </p:sp>
    </p:spTree>
    <p:extLst>
      <p:ext uri="{BB962C8B-B14F-4D97-AF65-F5344CB8AC3E}">
        <p14:creationId xmlns:p14="http://schemas.microsoft.com/office/powerpoint/2010/main" val="678230118"/>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Types of Financial Aid</a:t>
            </a:r>
          </a:p>
        </p:txBody>
      </p:sp>
      <p:sp>
        <p:nvSpPr>
          <p:cNvPr id="7" name="Rectangle 6">
            <a:extLst>
              <a:ext uri="{FF2B5EF4-FFF2-40B4-BE49-F238E27FC236}">
                <a16:creationId xmlns:a16="http://schemas.microsoft.com/office/drawing/2014/main" id="{CD3F3573-C9B0-40F5-BE20-91FCEDCE7428}"/>
              </a:ext>
            </a:extLst>
          </p:cNvPr>
          <p:cNvSpPr/>
          <p:nvPr/>
        </p:nvSpPr>
        <p:spPr>
          <a:xfrm>
            <a:off x="3818524" y="3136613"/>
            <a:ext cx="184731" cy="584775"/>
          </a:xfrm>
          <a:prstGeom prst="rect">
            <a:avLst/>
          </a:prstGeom>
        </p:spPr>
        <p:txBody>
          <a:bodyPr wrap="none">
            <a:spAutoFit/>
          </a:bodyPr>
          <a:lstStyle/>
          <a:p>
            <a:pPr lvl="0"/>
            <a:endParaRPr lang="en-US" sz="3200" dirty="0">
              <a:solidFill>
                <a:prstClr val="black"/>
              </a:solidFill>
              <a:cs typeface="Arial" panose="020B0604020202020204" pitchFamily="34" charset="0"/>
            </a:endParaRPr>
          </a:p>
        </p:txBody>
      </p:sp>
      <p:graphicFrame>
        <p:nvGraphicFramePr>
          <p:cNvPr id="11" name="Diagram 10">
            <a:extLst>
              <a:ext uri="{FF2B5EF4-FFF2-40B4-BE49-F238E27FC236}">
                <a16:creationId xmlns:a16="http://schemas.microsoft.com/office/drawing/2014/main" id="{61441179-1F6A-4797-9264-08B5453F4887}"/>
              </a:ext>
            </a:extLst>
          </p:cNvPr>
          <p:cNvGraphicFramePr/>
          <p:nvPr>
            <p:extLst>
              <p:ext uri="{D42A27DB-BD31-4B8C-83A1-F6EECF244321}">
                <p14:modId xmlns:p14="http://schemas.microsoft.com/office/powerpoint/2010/main" val="3894588382"/>
              </p:ext>
            </p:extLst>
          </p:nvPr>
        </p:nvGraphicFramePr>
        <p:xfrm>
          <a:off x="2057400" y="1524000"/>
          <a:ext cx="5126762"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ight Brace 1">
            <a:extLst>
              <a:ext uri="{FF2B5EF4-FFF2-40B4-BE49-F238E27FC236}">
                <a16:creationId xmlns:a16="http://schemas.microsoft.com/office/drawing/2014/main" id="{56618372-FFB9-4F47-96B3-7E0DBEE2446F}"/>
              </a:ext>
            </a:extLst>
          </p:cNvPr>
          <p:cNvSpPr>
            <a:spLocks/>
          </p:cNvSpPr>
          <p:nvPr/>
        </p:nvSpPr>
        <p:spPr bwMode="auto">
          <a:xfrm>
            <a:off x="6910169" y="2601367"/>
            <a:ext cx="496138" cy="1274261"/>
          </a:xfrm>
          <a:prstGeom prst="rightBrace">
            <a:avLst>
              <a:gd name="adj1" fmla="val 8336"/>
              <a:gd name="adj2" fmla="val 50000"/>
            </a:avLst>
          </a:prstGeom>
          <a:noFill/>
          <a:ln w="9525" algn="ctr">
            <a:solidFill>
              <a:schemeClr val="bg1"/>
            </a:solidFill>
            <a:round/>
            <a:headEnd/>
            <a:tailEnd/>
          </a:ln>
        </p:spPr>
        <p:txBody>
          <a:bodyPr/>
          <a:lstStyle/>
          <a:p>
            <a:endParaRPr lang="en-US" dirty="0"/>
          </a:p>
        </p:txBody>
      </p:sp>
      <p:sp>
        <p:nvSpPr>
          <p:cNvPr id="15" name="Right Brace 1">
            <a:extLst>
              <a:ext uri="{FF2B5EF4-FFF2-40B4-BE49-F238E27FC236}">
                <a16:creationId xmlns:a16="http://schemas.microsoft.com/office/drawing/2014/main" id="{5F781D37-6C01-4441-8E10-F692C26D8D2B}"/>
              </a:ext>
            </a:extLst>
          </p:cNvPr>
          <p:cNvSpPr>
            <a:spLocks/>
          </p:cNvSpPr>
          <p:nvPr/>
        </p:nvSpPr>
        <p:spPr bwMode="auto">
          <a:xfrm flipH="1">
            <a:off x="1963624" y="2565357"/>
            <a:ext cx="496138" cy="1272048"/>
          </a:xfrm>
          <a:prstGeom prst="rightBrace">
            <a:avLst>
              <a:gd name="adj1" fmla="val 8336"/>
              <a:gd name="adj2" fmla="val 49547"/>
            </a:avLst>
          </a:prstGeom>
          <a:noFill/>
          <a:ln w="9525" algn="ctr">
            <a:solidFill>
              <a:schemeClr val="bg1"/>
            </a:solidFill>
            <a:round/>
            <a:headEnd/>
            <a:tailEnd/>
          </a:ln>
        </p:spPr>
        <p:txBody>
          <a:bodyPr/>
          <a:lstStyle/>
          <a:p>
            <a:endParaRPr lang="en-US" dirty="0"/>
          </a:p>
        </p:txBody>
      </p:sp>
      <p:sp>
        <p:nvSpPr>
          <p:cNvPr id="16" name="TextBox 15">
            <a:extLst>
              <a:ext uri="{FF2B5EF4-FFF2-40B4-BE49-F238E27FC236}">
                <a16:creationId xmlns:a16="http://schemas.microsoft.com/office/drawing/2014/main" id="{7F60E8B5-3A15-4ACB-99FA-802EF2164844}"/>
              </a:ext>
            </a:extLst>
          </p:cNvPr>
          <p:cNvSpPr txBox="1"/>
          <p:nvPr/>
        </p:nvSpPr>
        <p:spPr>
          <a:xfrm>
            <a:off x="7158238" y="2823000"/>
            <a:ext cx="1074966" cy="830997"/>
          </a:xfrm>
          <a:prstGeom prst="rect">
            <a:avLst/>
          </a:prstGeom>
          <a:noFill/>
        </p:spPr>
        <p:txBody>
          <a:bodyPr wrap="square" rtlCol="0">
            <a:spAutoFit/>
          </a:bodyPr>
          <a:lstStyle/>
          <a:p>
            <a:pPr algn="ctr"/>
            <a:r>
              <a:rPr lang="en-US" sz="2400" b="1" dirty="0">
                <a:solidFill>
                  <a:schemeClr val="bg1"/>
                </a:solidFill>
                <a:latin typeface="Georgia" panose="02040502050405020303" pitchFamily="18" charset="0"/>
                <a:cs typeface="Arial" panose="020B0604020202020204" pitchFamily="34" charset="0"/>
              </a:rPr>
              <a:t>Gift Aid</a:t>
            </a:r>
          </a:p>
        </p:txBody>
      </p:sp>
      <p:sp>
        <p:nvSpPr>
          <p:cNvPr id="17" name="TextBox 16">
            <a:extLst>
              <a:ext uri="{FF2B5EF4-FFF2-40B4-BE49-F238E27FC236}">
                <a16:creationId xmlns:a16="http://schemas.microsoft.com/office/drawing/2014/main" id="{1994B3F4-D3DC-4C35-AE92-EB070FB38FAA}"/>
              </a:ext>
            </a:extLst>
          </p:cNvPr>
          <p:cNvSpPr txBox="1"/>
          <p:nvPr/>
        </p:nvSpPr>
        <p:spPr>
          <a:xfrm>
            <a:off x="587726" y="2785883"/>
            <a:ext cx="1469674" cy="1200329"/>
          </a:xfrm>
          <a:prstGeom prst="rect">
            <a:avLst/>
          </a:prstGeom>
          <a:noFill/>
        </p:spPr>
        <p:txBody>
          <a:bodyPr wrap="square" rtlCol="0">
            <a:spAutoFit/>
          </a:bodyPr>
          <a:lstStyle/>
          <a:p>
            <a:pPr algn="ctr"/>
            <a:r>
              <a:rPr lang="en-US" sz="2400" b="1" dirty="0">
                <a:solidFill>
                  <a:schemeClr val="bg1"/>
                </a:solidFill>
                <a:latin typeface="Georgia" panose="02040502050405020303" pitchFamily="18" charset="0"/>
                <a:cs typeface="Arial" panose="020B0604020202020204" pitchFamily="34" charset="0"/>
              </a:rPr>
              <a:t>Self-Help Aid</a:t>
            </a:r>
          </a:p>
        </p:txBody>
      </p:sp>
    </p:spTree>
    <p:extLst>
      <p:ext uri="{BB962C8B-B14F-4D97-AF65-F5344CB8AC3E}">
        <p14:creationId xmlns:p14="http://schemas.microsoft.com/office/powerpoint/2010/main" val="2121483823"/>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Gift Aid: Scholarships</a:t>
            </a:r>
          </a:p>
        </p:txBody>
      </p:sp>
      <p:sp>
        <p:nvSpPr>
          <p:cNvPr id="3" name="Content Placeholder 2"/>
          <p:cNvSpPr>
            <a:spLocks noGrp="1"/>
          </p:cNvSpPr>
          <p:nvPr>
            <p:ph idx="1"/>
          </p:nvPr>
        </p:nvSpPr>
        <p:spPr>
          <a:xfrm>
            <a:off x="685800" y="1167263"/>
            <a:ext cx="7772400" cy="5004937"/>
          </a:xfrm>
        </p:spPr>
        <p:txBody>
          <a:bodyPr/>
          <a:lstStyle/>
          <a:p>
            <a:pPr>
              <a:spcBef>
                <a:spcPct val="100000"/>
              </a:spcBef>
            </a:pPr>
            <a:r>
              <a:rPr lang="en-US" sz="2500" dirty="0">
                <a:latin typeface="Georgia" panose="02040502050405020303" pitchFamily="18" charset="0"/>
                <a:cs typeface="Arial" panose="020B0604020202020204" pitchFamily="34" charset="0"/>
              </a:rPr>
              <a:t>Scholarships are typically not based on financial need </a:t>
            </a:r>
          </a:p>
          <a:p>
            <a:pPr>
              <a:spcBef>
                <a:spcPct val="100000"/>
              </a:spcBef>
            </a:pPr>
            <a:r>
              <a:rPr lang="en-US" sz="2500" dirty="0">
                <a:latin typeface="Georgia" panose="02040502050405020303" pitchFamily="18" charset="0"/>
                <a:cs typeface="Arial" panose="020B0604020202020204" pitchFamily="34" charset="0"/>
              </a:rPr>
              <a:t>Academic and/or Talent components</a:t>
            </a:r>
          </a:p>
          <a:p>
            <a:pPr>
              <a:spcBef>
                <a:spcPct val="100000"/>
              </a:spcBef>
            </a:pPr>
            <a:r>
              <a:rPr lang="en-US" sz="2500" dirty="0">
                <a:latin typeface="Georgia" panose="02040502050405020303" pitchFamily="18" charset="0"/>
                <a:cs typeface="Arial" panose="020B0604020202020204" pitchFamily="34" charset="0"/>
              </a:rPr>
              <a:t>Require full-time enrollment and cumulative grade point average (GPA) for renewal</a:t>
            </a:r>
          </a:p>
          <a:p>
            <a:pPr>
              <a:spcBef>
                <a:spcPct val="100000"/>
              </a:spcBef>
            </a:pPr>
            <a:r>
              <a:rPr lang="en-US" sz="2500" dirty="0">
                <a:latin typeface="Georgia" panose="02040502050405020303" pitchFamily="18" charset="0"/>
                <a:cs typeface="Arial" panose="020B0604020202020204" pitchFamily="34" charset="0"/>
              </a:rPr>
              <a:t>Do not need to be repaid </a:t>
            </a:r>
          </a:p>
        </p:txBody>
      </p:sp>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Gift Aid: Grants</a:t>
            </a:r>
          </a:p>
        </p:txBody>
      </p:sp>
      <p:sp>
        <p:nvSpPr>
          <p:cNvPr id="3" name="Content Placeholder 2"/>
          <p:cNvSpPr>
            <a:spLocks noGrp="1"/>
          </p:cNvSpPr>
          <p:nvPr>
            <p:ph idx="1"/>
          </p:nvPr>
        </p:nvSpPr>
        <p:spPr>
          <a:xfrm>
            <a:off x="793750" y="1219200"/>
            <a:ext cx="7556500" cy="4776337"/>
          </a:xfrm>
        </p:spPr>
        <p:txBody>
          <a:bodyPr/>
          <a:lstStyle/>
          <a:p>
            <a:pPr>
              <a:spcBef>
                <a:spcPct val="100000"/>
              </a:spcBef>
            </a:pPr>
            <a:r>
              <a:rPr lang="en-US" sz="2500" dirty="0">
                <a:latin typeface="Georgia" panose="02040502050405020303" pitchFamily="18" charset="0"/>
                <a:cs typeface="Arial" panose="020B0604020202020204" pitchFamily="34" charset="0"/>
              </a:rPr>
              <a:t>Grants – federal, state, and institutional aid based on financial need and typically do not have to be repaid</a:t>
            </a:r>
          </a:p>
          <a:p>
            <a:pPr>
              <a:spcBef>
                <a:spcPct val="100000"/>
              </a:spcBef>
            </a:pPr>
            <a:r>
              <a:rPr lang="en-US" sz="2500" dirty="0">
                <a:latin typeface="Georgia" panose="02040502050405020303" pitchFamily="18" charset="0"/>
                <a:ea typeface="ＭＳ Ｐゴシック"/>
                <a:cs typeface="Arial"/>
              </a:rPr>
              <a:t>Federal Pell Grants </a:t>
            </a:r>
            <a:r>
              <a:rPr lang="en-US" sz="2500" dirty="0">
                <a:latin typeface="Georgia" panose="02040502050405020303" pitchFamily="18" charset="0"/>
                <a:ea typeface="ＭＳ Ｐゴシック"/>
                <a:cs typeface="Calibri"/>
              </a:rPr>
              <a:t>(EFC &lt; $6,656), </a:t>
            </a:r>
            <a:r>
              <a:rPr lang="en-US" sz="2500" dirty="0">
                <a:latin typeface="Georgia" panose="02040502050405020303" pitchFamily="18" charset="0"/>
                <a:ea typeface="ＭＳ Ｐゴシック"/>
                <a:cs typeface="Arial"/>
              </a:rPr>
              <a:t>Federal SEOG, Teach Grants, Iraq and Afghanistan Service Grants</a:t>
            </a:r>
          </a:p>
          <a:p>
            <a:pPr>
              <a:spcBef>
                <a:spcPct val="100000"/>
              </a:spcBef>
            </a:pPr>
            <a:r>
              <a:rPr lang="en-US" sz="2500" dirty="0">
                <a:latin typeface="Georgia" panose="02040502050405020303" pitchFamily="18" charset="0"/>
                <a:cs typeface="Arial" panose="020B0604020202020204" pitchFamily="34" charset="0"/>
              </a:rPr>
              <a:t>NYS TAP Grants</a:t>
            </a:r>
          </a:p>
          <a:p>
            <a:pPr lvl="1">
              <a:spcBef>
                <a:spcPts val="1200"/>
              </a:spcBef>
            </a:pPr>
            <a:r>
              <a:rPr lang="en-US" sz="2100" dirty="0">
                <a:latin typeface="Georgia" panose="02040502050405020303" pitchFamily="18" charset="0"/>
                <a:cs typeface="Arial" panose="020B0604020202020204" pitchFamily="34" charset="0"/>
              </a:rPr>
              <a:t>NYS TAP Grant awarded to dependent students whose families’ net NYS Taxable Income </a:t>
            </a:r>
            <a:r>
              <a:rPr lang="en-US" sz="2100" u="sng" dirty="0">
                <a:latin typeface="Georgia" panose="02040502050405020303" pitchFamily="18" charset="0"/>
                <a:cs typeface="Arial" panose="020B0604020202020204" pitchFamily="34" charset="0"/>
              </a:rPr>
              <a:t>&lt;</a:t>
            </a:r>
            <a:r>
              <a:rPr lang="en-US" sz="2100" dirty="0">
                <a:latin typeface="Georgia" panose="02040502050405020303" pitchFamily="18" charset="0"/>
                <a:cs typeface="Arial" panose="020B0604020202020204" pitchFamily="34" charset="0"/>
              </a:rPr>
              <a:t> $80,000. </a:t>
            </a:r>
            <a:endParaRPr lang="en-US" dirty="0">
              <a:latin typeface="Georgia" panose="02040502050405020303" pitchFamily="18" charset="0"/>
            </a:endParaRPr>
          </a:p>
        </p:txBody>
      </p:sp>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Gift Aid: Grants</a:t>
            </a:r>
          </a:p>
        </p:txBody>
      </p:sp>
      <p:sp>
        <p:nvSpPr>
          <p:cNvPr id="3" name="Content Placeholder 2"/>
          <p:cNvSpPr>
            <a:spLocks noGrp="1"/>
          </p:cNvSpPr>
          <p:nvPr>
            <p:ph idx="1"/>
          </p:nvPr>
        </p:nvSpPr>
        <p:spPr>
          <a:xfrm>
            <a:off x="685800" y="1066800"/>
            <a:ext cx="7772400" cy="5181600"/>
          </a:xfrm>
        </p:spPr>
        <p:txBody>
          <a:bodyPr/>
          <a:lstStyle/>
          <a:p>
            <a:pPr>
              <a:spcBef>
                <a:spcPct val="100000"/>
              </a:spcBef>
            </a:pPr>
            <a:r>
              <a:rPr lang="en-US" dirty="0">
                <a:latin typeface="Georgia" panose="02040502050405020303" pitchFamily="18" charset="0"/>
                <a:cs typeface="Arial" panose="020B0604020202020204" pitchFamily="34" charset="0"/>
              </a:rPr>
              <a:t>Institutional Grants</a:t>
            </a:r>
          </a:p>
          <a:p>
            <a:pPr lvl="1">
              <a:spcBef>
                <a:spcPts val="600"/>
              </a:spcBef>
            </a:pPr>
            <a:r>
              <a:rPr lang="en-US" dirty="0">
                <a:latin typeface="Georgia" panose="02040502050405020303" pitchFamily="18" charset="0"/>
                <a:cs typeface="Arial" panose="020B0604020202020204" pitchFamily="34" charset="0"/>
              </a:rPr>
              <a:t>Usually limited at public institutions</a:t>
            </a:r>
          </a:p>
          <a:p>
            <a:pPr lvl="1">
              <a:spcBef>
                <a:spcPts val="600"/>
              </a:spcBef>
            </a:pPr>
            <a:r>
              <a:rPr lang="en-US" dirty="0">
                <a:latin typeface="Georgia" panose="02040502050405020303" pitchFamily="18" charset="0"/>
                <a:cs typeface="Arial" panose="020B0604020202020204" pitchFamily="34" charset="0"/>
              </a:rPr>
              <a:t>Private institutions will have more resources; not all private colleges have the same funding levels to spend</a:t>
            </a:r>
          </a:p>
          <a:p>
            <a:pPr>
              <a:spcBef>
                <a:spcPct val="100000"/>
              </a:spcBef>
            </a:pPr>
            <a:r>
              <a:rPr lang="en-US" dirty="0">
                <a:latin typeface="Georgia" panose="02040502050405020303" pitchFamily="18" charset="0"/>
                <a:cs typeface="Arial" panose="020B0604020202020204" pitchFamily="34" charset="0"/>
              </a:rPr>
              <a:t>Ask each college what type of aid they offer and whether it is based on financial need</a:t>
            </a:r>
          </a:p>
          <a:p>
            <a:pPr lvl="1">
              <a:spcBef>
                <a:spcPts val="600"/>
              </a:spcBef>
            </a:pPr>
            <a:r>
              <a:rPr lang="en-US" dirty="0">
                <a:latin typeface="Georgia" panose="02040502050405020303" pitchFamily="18" charset="0"/>
                <a:cs typeface="Arial" panose="020B0604020202020204" pitchFamily="34" charset="0"/>
              </a:rPr>
              <a:t>Check each college financial aid websites or contact their financial aid offices</a:t>
            </a:r>
          </a:p>
          <a:p>
            <a:pPr>
              <a:spcBef>
                <a:spcPct val="100000"/>
              </a:spcBef>
            </a:pPr>
            <a:r>
              <a:rPr lang="en-US" dirty="0">
                <a:latin typeface="Georgia" panose="02040502050405020303" pitchFamily="18" charset="0"/>
                <a:cs typeface="Arial" panose="020B0604020202020204" pitchFamily="34" charset="0"/>
              </a:rPr>
              <a:t>Awards may change from year to year if financial need changes (based on annual FAFSA and CSS Profile, if required)</a:t>
            </a:r>
          </a:p>
          <a:p>
            <a:pPr marL="0" indent="0">
              <a:spcBef>
                <a:spcPct val="100000"/>
              </a:spcBef>
              <a:buNone/>
            </a:pPr>
            <a:endParaRPr lang="en-US" sz="2300" dirty="0">
              <a:latin typeface="+mj-lt"/>
            </a:endParaRPr>
          </a:p>
          <a:p>
            <a:pPr>
              <a:buNone/>
            </a:pPr>
            <a:endParaRPr lang="en-US" dirty="0">
              <a:latin typeface="+mj-lt"/>
            </a:endParaRPr>
          </a:p>
        </p:txBody>
      </p:sp>
    </p:spTree>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590"/>
            <a:ext cx="8229600" cy="707886"/>
          </a:xfrm>
        </p:spPr>
        <p:txBody>
          <a:bodyPr/>
          <a:lstStyle/>
          <a:p>
            <a:r>
              <a:rPr lang="en-US" sz="4000" dirty="0">
                <a:latin typeface="Georgia" panose="02040502050405020303" pitchFamily="18" charset="0"/>
                <a:cs typeface="Arial" panose="020B0604020202020204" pitchFamily="34" charset="0"/>
              </a:rPr>
              <a:t>Self-Help Aid:  Employment</a:t>
            </a:r>
          </a:p>
        </p:txBody>
      </p:sp>
      <p:sp>
        <p:nvSpPr>
          <p:cNvPr id="3" name="Content Placeholder 2"/>
          <p:cNvSpPr>
            <a:spLocks noGrp="1"/>
          </p:cNvSpPr>
          <p:nvPr>
            <p:ph idx="1"/>
          </p:nvPr>
        </p:nvSpPr>
        <p:spPr>
          <a:xfrm>
            <a:off x="734786" y="1143000"/>
            <a:ext cx="7556500" cy="4928737"/>
          </a:xfrm>
        </p:spPr>
        <p:txBody>
          <a:bodyPr/>
          <a:lstStyle/>
          <a:p>
            <a:pPr>
              <a:spcBef>
                <a:spcPct val="100000"/>
              </a:spcBef>
            </a:pPr>
            <a:endParaRPr lang="en-US" sz="2500" dirty="0">
              <a:latin typeface="+mn-lt"/>
              <a:cs typeface="Arial" panose="020B0604020202020204" pitchFamily="34" charset="0"/>
            </a:endParaRPr>
          </a:p>
          <a:p>
            <a:pPr>
              <a:spcBef>
                <a:spcPct val="100000"/>
              </a:spcBef>
            </a:pPr>
            <a:r>
              <a:rPr lang="en-US" sz="2500" dirty="0">
                <a:latin typeface="Georgia" panose="02040502050405020303" pitchFamily="18" charset="0"/>
                <a:cs typeface="Arial" panose="020B0604020202020204" pitchFamily="34" charset="0"/>
              </a:rPr>
              <a:t>Student Employment Opportunities</a:t>
            </a:r>
          </a:p>
          <a:p>
            <a:pPr>
              <a:spcBef>
                <a:spcPct val="100000"/>
              </a:spcBef>
            </a:pPr>
            <a:r>
              <a:rPr lang="en-US" sz="2500" dirty="0">
                <a:latin typeface="Georgia" panose="02040502050405020303" pitchFamily="18" charset="0"/>
                <a:cs typeface="Arial" panose="020B0604020202020204" pitchFamily="34" charset="0"/>
              </a:rPr>
              <a:t>Federal Work Study based on financial need</a:t>
            </a:r>
          </a:p>
          <a:p>
            <a:pPr>
              <a:spcBef>
                <a:spcPct val="100000"/>
              </a:spcBef>
            </a:pPr>
            <a:r>
              <a:rPr lang="en-US" sz="2500" dirty="0">
                <a:latin typeface="Georgia" panose="02040502050405020303" pitchFamily="18" charset="0"/>
                <a:cs typeface="Arial" panose="020B0604020202020204" pitchFamily="34" charset="0"/>
              </a:rPr>
              <a:t>Students normally work 10-12 hours a week and are paid directly for any hours worked</a:t>
            </a:r>
          </a:p>
          <a:p>
            <a:pPr>
              <a:buNone/>
            </a:pPr>
            <a:endParaRPr lang="en-US" dirty="0">
              <a:latin typeface="+mn-lt"/>
            </a:endParaRPr>
          </a:p>
          <a:p>
            <a:pPr>
              <a:buNone/>
            </a:pPr>
            <a:endParaRPr lang="en-US" dirty="0">
              <a:latin typeface="+mn-lt"/>
            </a:endParaRPr>
          </a:p>
        </p:txBody>
      </p:sp>
    </p:spTree>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sz="3600" dirty="0">
                <a:latin typeface="Georgia" panose="02040502050405020303" pitchFamily="18" charset="0"/>
                <a:cs typeface="Arial" panose="020B0604020202020204" pitchFamily="34" charset="0"/>
              </a:rPr>
              <a:t>Self-Help Aid: </a:t>
            </a:r>
            <a:r>
              <a:rPr lang="en-US" dirty="0">
                <a:latin typeface="Georgia" panose="02040502050405020303" pitchFamily="18" charset="0"/>
              </a:rPr>
              <a:t>Loan Types</a:t>
            </a:r>
          </a:p>
        </p:txBody>
      </p:sp>
      <p:sp>
        <p:nvSpPr>
          <p:cNvPr id="3" name="Content Placeholder 2"/>
          <p:cNvSpPr>
            <a:spLocks noGrp="1"/>
          </p:cNvSpPr>
          <p:nvPr>
            <p:ph idx="1"/>
          </p:nvPr>
        </p:nvSpPr>
        <p:spPr>
          <a:xfrm>
            <a:off x="734786" y="1079500"/>
            <a:ext cx="7556500" cy="4992237"/>
          </a:xfrm>
        </p:spPr>
        <p:txBody>
          <a:bodyPr/>
          <a:lstStyle/>
          <a:p>
            <a:pPr>
              <a:spcBef>
                <a:spcPct val="100000"/>
              </a:spcBef>
            </a:pPr>
            <a:r>
              <a:rPr lang="en-US" sz="2500" dirty="0">
                <a:latin typeface="Georgia" panose="02040502050405020303" pitchFamily="18" charset="0"/>
                <a:cs typeface="Arial" panose="020B0604020202020204" pitchFamily="34" charset="0"/>
              </a:rPr>
              <a:t>Federal Direct Subsidized and Unsubsidized Loans</a:t>
            </a:r>
          </a:p>
          <a:p>
            <a:pPr lvl="1">
              <a:spcBef>
                <a:spcPct val="100000"/>
              </a:spcBef>
              <a:buFont typeface="Arial" panose="020B0604020202020204" pitchFamily="34" charset="0"/>
              <a:buChar char="•"/>
            </a:pPr>
            <a:r>
              <a:rPr lang="en-US" sz="1800" dirty="0">
                <a:latin typeface="Georgia" panose="02040502050405020303" pitchFamily="18" charset="0"/>
                <a:ea typeface="ＭＳ Ｐゴシック"/>
                <a:cs typeface="Arial"/>
              </a:rPr>
              <a:t>Subsidized is need-based and interest does not accrue while the student attends at least half time.  Current interest rate is 5.5% </a:t>
            </a:r>
            <a:endParaRPr lang="en-US" sz="1800" dirty="0">
              <a:latin typeface="Georgia" panose="02040502050405020303" pitchFamily="18" charset="0"/>
              <a:cs typeface="Arial" panose="020B0604020202020204" pitchFamily="34" charset="0"/>
            </a:endParaRPr>
          </a:p>
          <a:p>
            <a:pPr lvl="1">
              <a:spcBef>
                <a:spcPct val="100000"/>
              </a:spcBef>
              <a:buFont typeface="Arial" panose="020B0604020202020204" pitchFamily="34" charset="0"/>
              <a:buChar char="•"/>
            </a:pPr>
            <a:r>
              <a:rPr lang="en-US" sz="1800" dirty="0">
                <a:latin typeface="Georgia" panose="02040502050405020303" pitchFamily="18" charset="0"/>
                <a:ea typeface="ＭＳ Ｐゴシック"/>
                <a:cs typeface="Arial"/>
              </a:rPr>
              <a:t>Unsubsidized is not based on need and interest accrues from the time of disbursement.  Current interest rate is 5.5% </a:t>
            </a:r>
            <a:endParaRPr lang="en-US" sz="1800" dirty="0">
              <a:latin typeface="Georgia" panose="02040502050405020303" pitchFamily="18" charset="0"/>
              <a:cs typeface="Arial" panose="020B0604020202020204" pitchFamily="34" charset="0"/>
            </a:endParaRPr>
          </a:p>
          <a:p>
            <a:pPr>
              <a:spcBef>
                <a:spcPct val="100000"/>
              </a:spcBef>
            </a:pPr>
            <a:r>
              <a:rPr lang="en-US" sz="2500" dirty="0">
                <a:latin typeface="Georgia" panose="02040502050405020303" pitchFamily="18" charset="0"/>
                <a:cs typeface="Arial" panose="020B0604020202020204" pitchFamily="34" charset="0"/>
              </a:rPr>
              <a:t>Federal Direct PLUS Loan (PLUS = Parent Loan for Undergraduate Students)</a:t>
            </a:r>
          </a:p>
          <a:p>
            <a:pPr lvl="1">
              <a:spcBef>
                <a:spcPct val="100000"/>
              </a:spcBef>
              <a:buFont typeface="Arial" panose="020B0604020202020204" pitchFamily="34" charset="0"/>
              <a:buChar char="•"/>
            </a:pPr>
            <a:r>
              <a:rPr lang="en-US" sz="1800" dirty="0">
                <a:latin typeface="Georgia" panose="02040502050405020303" pitchFamily="18" charset="0"/>
                <a:ea typeface="ＭＳ Ｐゴシック"/>
                <a:cs typeface="Arial"/>
              </a:rPr>
              <a:t>Federal loan program available to parents to help meet their EFC. Current interest rate is fixed at 8.05%</a:t>
            </a:r>
          </a:p>
        </p:txBody>
      </p:sp>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sz="3600" dirty="0">
                <a:latin typeface="Georgia" panose="02040502050405020303" pitchFamily="18" charset="0"/>
                <a:cs typeface="Arial" panose="020B0604020202020204" pitchFamily="34" charset="0"/>
              </a:rPr>
              <a:t>Self-Help Aid: </a:t>
            </a:r>
            <a:r>
              <a:rPr lang="en-US" dirty="0">
                <a:latin typeface="Georgia" panose="02040502050405020303" pitchFamily="18" charset="0"/>
                <a:cs typeface="Arial" panose="020B0604020202020204" pitchFamily="34" charset="0"/>
              </a:rPr>
              <a:t>Loan Types </a:t>
            </a:r>
            <a:r>
              <a:rPr lang="en-US" sz="2800" dirty="0">
                <a:latin typeface="Georgia" panose="02040502050405020303" pitchFamily="18" charset="0"/>
                <a:cs typeface="Arial" panose="020B0604020202020204" pitchFamily="34" charset="0"/>
              </a:rPr>
              <a:t>(continued)</a:t>
            </a:r>
            <a:endParaRPr lang="en-US" dirty="0">
              <a:latin typeface="Georgia" panose="02040502050405020303" pitchFamily="18" charset="0"/>
              <a:cs typeface="Arial" panose="020B0604020202020204" pitchFamily="34" charset="0"/>
            </a:endParaRPr>
          </a:p>
        </p:txBody>
      </p:sp>
      <p:sp>
        <p:nvSpPr>
          <p:cNvPr id="3" name="Content Placeholder 2"/>
          <p:cNvSpPr>
            <a:spLocks noGrp="1"/>
          </p:cNvSpPr>
          <p:nvPr>
            <p:ph idx="1"/>
          </p:nvPr>
        </p:nvSpPr>
        <p:spPr>
          <a:xfrm>
            <a:off x="734786" y="1143000"/>
            <a:ext cx="7556500" cy="4928737"/>
          </a:xfrm>
        </p:spPr>
        <p:txBody>
          <a:bodyPr/>
          <a:lstStyle/>
          <a:p>
            <a:pPr>
              <a:spcBef>
                <a:spcPts val="1800"/>
              </a:spcBef>
            </a:pPr>
            <a:r>
              <a:rPr lang="en-US" sz="2500" dirty="0">
                <a:latin typeface="Georgia" panose="02040502050405020303" pitchFamily="18" charset="0"/>
                <a:cs typeface="Arial" panose="020B0604020202020204" pitchFamily="34" charset="0"/>
              </a:rPr>
              <a:t>Private, Alternative Loans</a:t>
            </a:r>
          </a:p>
          <a:p>
            <a:pPr lvl="1">
              <a:spcBef>
                <a:spcPts val="1800"/>
              </a:spcBef>
              <a:buFont typeface="Arial" panose="020B0604020202020204" pitchFamily="34" charset="0"/>
              <a:buChar char="•"/>
            </a:pPr>
            <a:r>
              <a:rPr lang="en-US" dirty="0">
                <a:latin typeface="Georgia" panose="02040502050405020303" pitchFamily="18" charset="0"/>
                <a:cs typeface="Arial" panose="020B0604020202020204" pitchFamily="34" charset="0"/>
              </a:rPr>
              <a:t>Loan programs that allow students/families to meet their educational costs</a:t>
            </a:r>
          </a:p>
          <a:p>
            <a:pPr lvl="1">
              <a:spcBef>
                <a:spcPts val="1800"/>
              </a:spcBef>
              <a:buFont typeface="Arial" panose="020B0604020202020204" pitchFamily="34" charset="0"/>
              <a:buChar char="•"/>
            </a:pPr>
            <a:r>
              <a:rPr lang="en-US" dirty="0">
                <a:latin typeface="Georgia" panose="02040502050405020303" pitchFamily="18" charset="0"/>
                <a:cs typeface="Arial" panose="020B0604020202020204" pitchFamily="34" charset="0"/>
              </a:rPr>
              <a:t>Usually require a cosigner for student borrowers and the student must be 18</a:t>
            </a:r>
          </a:p>
          <a:p>
            <a:pPr lvl="1">
              <a:spcBef>
                <a:spcPts val="1800"/>
              </a:spcBef>
              <a:buFont typeface="Arial" panose="020B0604020202020204" pitchFamily="34" charset="0"/>
              <a:buChar char="•"/>
            </a:pPr>
            <a:r>
              <a:rPr lang="en-US" dirty="0">
                <a:latin typeface="Georgia" panose="02040502050405020303" pitchFamily="18" charset="0"/>
                <a:cs typeface="Arial" panose="020B0604020202020204" pitchFamily="34" charset="0"/>
              </a:rPr>
              <a:t>Interest rates can be variable or fixed </a:t>
            </a:r>
          </a:p>
          <a:p>
            <a:pPr lvl="1">
              <a:spcBef>
                <a:spcPts val="1800"/>
              </a:spcBef>
              <a:buFont typeface="Arial" panose="020B0604020202020204" pitchFamily="34" charset="0"/>
              <a:buChar char="•"/>
            </a:pPr>
            <a:r>
              <a:rPr lang="en-US" dirty="0" err="1">
                <a:latin typeface="Georgia" panose="02040502050405020303" pitchFamily="18" charset="0"/>
                <a:cs typeface="Arial" panose="020B0604020202020204" pitchFamily="34" charset="0"/>
              </a:rPr>
              <a:t>ELMSelect</a:t>
            </a:r>
            <a:r>
              <a:rPr lang="en-US" dirty="0">
                <a:latin typeface="Georgia" panose="02040502050405020303" pitchFamily="18" charset="0"/>
                <a:cs typeface="Arial" panose="020B0604020202020204" pitchFamily="34" charset="0"/>
              </a:rPr>
              <a:t> – some schools partner with </a:t>
            </a:r>
            <a:r>
              <a:rPr lang="en-US" dirty="0" err="1">
                <a:latin typeface="Georgia" panose="02040502050405020303" pitchFamily="18" charset="0"/>
                <a:cs typeface="Arial" panose="020B0604020202020204" pitchFamily="34" charset="0"/>
              </a:rPr>
              <a:t>ELMSelect</a:t>
            </a:r>
            <a:r>
              <a:rPr lang="en-US" dirty="0">
                <a:latin typeface="Georgia" panose="02040502050405020303" pitchFamily="18" charset="0"/>
                <a:cs typeface="Arial" panose="020B0604020202020204" pitchFamily="34" charset="0"/>
              </a:rPr>
              <a:t> to make comparing private student loans easy.</a:t>
            </a:r>
          </a:p>
          <a:p>
            <a:pPr>
              <a:spcBef>
                <a:spcPts val="1800"/>
              </a:spcBef>
              <a:buNone/>
            </a:pPr>
            <a:endParaRPr lang="en-US" dirty="0">
              <a:latin typeface="+mn-lt"/>
            </a:endParaRP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Outside Resources</a:t>
            </a:r>
          </a:p>
        </p:txBody>
      </p:sp>
      <p:sp>
        <p:nvSpPr>
          <p:cNvPr id="3" name="Content Placeholder 2"/>
          <p:cNvSpPr>
            <a:spLocks noGrp="1"/>
          </p:cNvSpPr>
          <p:nvPr>
            <p:ph idx="1"/>
          </p:nvPr>
        </p:nvSpPr>
        <p:spPr>
          <a:xfrm>
            <a:off x="685800" y="1066800"/>
            <a:ext cx="7529286" cy="4852537"/>
          </a:xfrm>
        </p:spPr>
        <p:txBody>
          <a:bodyPr/>
          <a:lstStyle/>
          <a:p>
            <a:pPr>
              <a:spcBef>
                <a:spcPts val="1800"/>
              </a:spcBef>
            </a:pPr>
            <a:r>
              <a:rPr lang="en-US" sz="2500" dirty="0">
                <a:latin typeface="Georgia" panose="02040502050405020303" pitchFamily="18" charset="0"/>
                <a:ea typeface="ＭＳ Ｐゴシック"/>
                <a:cs typeface="Arial"/>
              </a:rPr>
              <a:t>Explore outside agencies and local organizations for awards</a:t>
            </a:r>
          </a:p>
          <a:p>
            <a:pPr>
              <a:spcBef>
                <a:spcPts val="1800"/>
              </a:spcBef>
            </a:pPr>
            <a:r>
              <a:rPr lang="en-US" sz="2500" dirty="0">
                <a:latin typeface="Georgia" panose="02040502050405020303" pitchFamily="18" charset="0"/>
                <a:cs typeface="Arial" panose="020B0604020202020204" pitchFamily="34" charset="0"/>
              </a:rPr>
              <a:t>Check with your employer</a:t>
            </a:r>
          </a:p>
          <a:p>
            <a:pPr>
              <a:spcBef>
                <a:spcPts val="1800"/>
              </a:spcBef>
            </a:pPr>
            <a:r>
              <a:rPr lang="en-US" sz="2500" dirty="0">
                <a:latin typeface="Georgia" panose="02040502050405020303" pitchFamily="18" charset="0"/>
                <a:cs typeface="Arial" panose="020B0604020202020204" pitchFamily="34" charset="0"/>
              </a:rPr>
              <a:t>Scholarship websites:</a:t>
            </a:r>
          </a:p>
          <a:p>
            <a:pPr lvl="1">
              <a:spcBef>
                <a:spcPts val="600"/>
              </a:spcBef>
            </a:pPr>
            <a:r>
              <a:rPr lang="en-US" dirty="0">
                <a:solidFill>
                  <a:schemeClr val="bg1"/>
                </a:solidFill>
                <a:latin typeface="Georgia" panose="02040502050405020303" pitchFamily="18" charset="0"/>
                <a:cs typeface="Arial" panose="020B0604020202020204" pitchFamily="34" charset="0"/>
              </a:rPr>
              <a:t>www.fastweb.com</a:t>
            </a:r>
          </a:p>
          <a:p>
            <a:pPr lvl="1">
              <a:spcBef>
                <a:spcPts val="600"/>
              </a:spcBef>
            </a:pPr>
            <a:r>
              <a:rPr lang="en-US" dirty="0">
                <a:solidFill>
                  <a:schemeClr val="bg1"/>
                </a:solidFill>
                <a:latin typeface="Georgia" panose="02040502050405020303" pitchFamily="18" charset="0"/>
                <a:cs typeface="Arial" panose="020B0604020202020204" pitchFamily="34" charset="0"/>
              </a:rPr>
              <a:t>www.finaid.org</a:t>
            </a:r>
          </a:p>
          <a:p>
            <a:pPr lvl="1">
              <a:spcBef>
                <a:spcPts val="600"/>
              </a:spcBef>
            </a:pPr>
            <a:r>
              <a:rPr lang="en-US" dirty="0">
                <a:latin typeface="Georgia" panose="02040502050405020303" pitchFamily="18" charset="0"/>
                <a:cs typeface="Arial" panose="020B0604020202020204" pitchFamily="34" charset="0"/>
              </a:rPr>
              <a:t>www.bigfuture.collegeboard.org</a:t>
            </a:r>
          </a:p>
          <a:p>
            <a:pPr>
              <a:spcBef>
                <a:spcPts val="1800"/>
              </a:spcBef>
            </a:pPr>
            <a:r>
              <a:rPr lang="en-US" sz="2500" dirty="0">
                <a:latin typeface="Georgia" panose="02040502050405020303" pitchFamily="18" charset="0"/>
                <a:cs typeface="Arial" panose="020B0604020202020204" pitchFamily="34" charset="0"/>
              </a:rPr>
              <a:t> Never pay to apply for scholarships</a:t>
            </a:r>
          </a:p>
        </p:txBody>
      </p:sp>
    </p:spTree>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50+ Us Capitol Pictures | Download Free Images on Unsplash">
            <a:extLst>
              <a:ext uri="{FF2B5EF4-FFF2-40B4-BE49-F238E27FC236}">
                <a16:creationId xmlns:a16="http://schemas.microsoft.com/office/drawing/2014/main" id="{7C502B42-41CA-8F5F-0CB7-47802DE299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15"/>
          <a:stretch/>
        </p:blipFill>
        <p:spPr bwMode="auto">
          <a:xfrm>
            <a:off x="509665" y="1"/>
            <a:ext cx="8138107" cy="42672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0AC10658-9529-8D6B-B384-64DF55FADAE2}"/>
              </a:ext>
            </a:extLst>
          </p:cNvPr>
          <p:cNvCxnSpPr>
            <a:cxnSpLocks/>
          </p:cNvCxnSpPr>
          <p:nvPr/>
        </p:nvCxnSpPr>
        <p:spPr>
          <a:xfrm>
            <a:off x="509665" y="4267201"/>
            <a:ext cx="8151546" cy="0"/>
          </a:xfrm>
          <a:prstGeom prst="line">
            <a:avLst/>
          </a:prstGeom>
          <a:ln w="63500" cmpd="sng">
            <a:solidFill>
              <a:srgbClr val="FFC000"/>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6E772DA-ADF1-2162-F173-080A56881746}"/>
              </a:ext>
            </a:extLst>
          </p:cNvPr>
          <p:cNvSpPr txBox="1"/>
          <p:nvPr/>
        </p:nvSpPr>
        <p:spPr>
          <a:xfrm>
            <a:off x="1143000" y="4498249"/>
            <a:ext cx="7620000" cy="769441"/>
          </a:xfrm>
          <a:prstGeom prst="rect">
            <a:avLst/>
          </a:prstGeom>
          <a:noFill/>
        </p:spPr>
        <p:txBody>
          <a:bodyPr wrap="square" rtlCol="0">
            <a:spAutoFit/>
          </a:bodyPr>
          <a:lstStyle/>
          <a:p>
            <a:pPr algn="ctr"/>
            <a:r>
              <a:rPr lang="en-US" sz="4400" dirty="0">
                <a:solidFill>
                  <a:schemeClr val="bg1"/>
                </a:solidFill>
                <a:latin typeface="Georgia" panose="02040502050405020303" pitchFamily="18" charset="0"/>
              </a:rPr>
              <a:t>FAFSA Simplification</a:t>
            </a:r>
          </a:p>
        </p:txBody>
      </p:sp>
    </p:spTree>
    <p:extLst>
      <p:ext uri="{BB962C8B-B14F-4D97-AF65-F5344CB8AC3E}">
        <p14:creationId xmlns:p14="http://schemas.microsoft.com/office/powerpoint/2010/main" val="1118668726"/>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Discussion Topics</a:t>
            </a:r>
          </a:p>
        </p:txBody>
      </p:sp>
      <p:sp>
        <p:nvSpPr>
          <p:cNvPr id="3" name="Content Placeholder 2"/>
          <p:cNvSpPr>
            <a:spLocks noGrp="1"/>
          </p:cNvSpPr>
          <p:nvPr>
            <p:ph idx="1"/>
          </p:nvPr>
        </p:nvSpPr>
        <p:spPr>
          <a:xfrm>
            <a:off x="762000" y="1143000"/>
            <a:ext cx="7453086" cy="4419601"/>
          </a:xfrm>
        </p:spPr>
        <p:txBody>
          <a:bodyPr/>
          <a:lstStyle/>
          <a:p>
            <a:pPr>
              <a:lnSpc>
                <a:spcPct val="95000"/>
              </a:lnSpc>
              <a:spcBef>
                <a:spcPts val="1200"/>
              </a:spcBef>
            </a:pPr>
            <a:r>
              <a:rPr lang="en-US" sz="2500" dirty="0">
                <a:latin typeface="Georgia" panose="02040502050405020303" pitchFamily="18" charset="0"/>
                <a:cs typeface="Arial" panose="020B0604020202020204" pitchFamily="34" charset="0"/>
              </a:rPr>
              <a:t>What is Financial Aid?</a:t>
            </a:r>
          </a:p>
          <a:p>
            <a:pPr>
              <a:lnSpc>
                <a:spcPct val="95000"/>
              </a:lnSpc>
              <a:spcBef>
                <a:spcPts val="1200"/>
              </a:spcBef>
            </a:pPr>
            <a:r>
              <a:rPr lang="en-US" sz="2500" dirty="0">
                <a:latin typeface="Georgia" panose="02040502050405020303" pitchFamily="18" charset="0"/>
                <a:cs typeface="Arial" panose="020B0604020202020204" pitchFamily="34" charset="0"/>
              </a:rPr>
              <a:t>Sources and Types of Financial Aid</a:t>
            </a:r>
          </a:p>
          <a:p>
            <a:pPr>
              <a:lnSpc>
                <a:spcPct val="95000"/>
              </a:lnSpc>
              <a:spcBef>
                <a:spcPts val="1200"/>
              </a:spcBef>
            </a:pPr>
            <a:r>
              <a:rPr lang="en-US" sz="2500" dirty="0">
                <a:latin typeface="Georgia" panose="02040502050405020303" pitchFamily="18" charset="0"/>
                <a:cs typeface="Arial" panose="020B0604020202020204" pitchFamily="34" charset="0"/>
              </a:rPr>
              <a:t>FAFSA Simplification Act</a:t>
            </a:r>
          </a:p>
          <a:p>
            <a:pPr>
              <a:lnSpc>
                <a:spcPct val="95000"/>
              </a:lnSpc>
              <a:spcBef>
                <a:spcPts val="1200"/>
              </a:spcBef>
            </a:pPr>
            <a:r>
              <a:rPr lang="en-US" sz="2500" dirty="0">
                <a:latin typeface="Georgia" panose="02040502050405020303" pitchFamily="18" charset="0"/>
                <a:cs typeface="Arial" panose="020B0604020202020204" pitchFamily="34" charset="0"/>
              </a:rPr>
              <a:t>Student Aid Index (SAI)</a:t>
            </a:r>
          </a:p>
          <a:p>
            <a:pPr>
              <a:lnSpc>
                <a:spcPct val="95000"/>
              </a:lnSpc>
              <a:spcBef>
                <a:spcPts val="1200"/>
              </a:spcBef>
            </a:pPr>
            <a:r>
              <a:rPr lang="en-US" sz="2500" dirty="0">
                <a:latin typeface="Georgia" panose="02040502050405020303" pitchFamily="18" charset="0"/>
                <a:cs typeface="Arial" panose="020B0604020202020204" pitchFamily="34" charset="0"/>
              </a:rPr>
              <a:t>Forms to File – FAFSA, CSS, TAP, EXCELSIOR</a:t>
            </a:r>
          </a:p>
          <a:p>
            <a:pPr>
              <a:lnSpc>
                <a:spcPct val="95000"/>
              </a:lnSpc>
              <a:spcBef>
                <a:spcPts val="1200"/>
              </a:spcBef>
            </a:pPr>
            <a:r>
              <a:rPr lang="en-US" sz="2500" dirty="0">
                <a:latin typeface="Georgia" panose="02040502050405020303" pitchFamily="18" charset="0"/>
                <a:cs typeface="Arial" panose="020B0604020202020204" pitchFamily="34" charset="0"/>
              </a:rPr>
              <a:t>Cost of Attendance (COA)</a:t>
            </a:r>
          </a:p>
          <a:p>
            <a:pPr>
              <a:lnSpc>
                <a:spcPct val="95000"/>
              </a:lnSpc>
              <a:spcBef>
                <a:spcPts val="1200"/>
              </a:spcBef>
            </a:pPr>
            <a:r>
              <a:rPr lang="en-US" sz="2500" dirty="0">
                <a:latin typeface="Georgia" panose="02040502050405020303" pitchFamily="18" charset="0"/>
                <a:cs typeface="Arial" panose="020B0604020202020204" pitchFamily="34" charset="0"/>
              </a:rPr>
              <a:t>Financial Need</a:t>
            </a:r>
          </a:p>
          <a:p>
            <a:pPr>
              <a:lnSpc>
                <a:spcPct val="95000"/>
              </a:lnSpc>
              <a:spcBef>
                <a:spcPts val="1200"/>
              </a:spcBef>
            </a:pPr>
            <a:r>
              <a:rPr lang="en-US" sz="2500" dirty="0">
                <a:latin typeface="Georgia" panose="02040502050405020303" pitchFamily="18" charset="0"/>
                <a:cs typeface="Arial" panose="020B0604020202020204" pitchFamily="34" charset="0"/>
              </a:rPr>
              <a:t>Award notifications</a:t>
            </a:r>
          </a:p>
          <a:p>
            <a:pPr>
              <a:lnSpc>
                <a:spcPct val="95000"/>
              </a:lnSpc>
              <a:spcBef>
                <a:spcPts val="1200"/>
              </a:spcBef>
            </a:pPr>
            <a:r>
              <a:rPr lang="en-US" sz="2500" dirty="0">
                <a:latin typeface="Georgia" panose="02040502050405020303" pitchFamily="18" charset="0"/>
                <a:cs typeface="Arial" panose="020B0604020202020204" pitchFamily="34" charset="0"/>
              </a:rPr>
              <a:t>Special Circumstances</a:t>
            </a:r>
          </a:p>
          <a:p>
            <a:pPr marL="0" indent="0">
              <a:buNone/>
            </a:pPr>
            <a:endParaRPr lang="en-US" sz="1000" dirty="0"/>
          </a:p>
        </p:txBody>
      </p:sp>
    </p:spTree>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FAFSA Simplification Act </a:t>
            </a:r>
          </a:p>
        </p:txBody>
      </p:sp>
      <p:sp>
        <p:nvSpPr>
          <p:cNvPr id="3" name="Content Placeholder 2"/>
          <p:cNvSpPr>
            <a:spLocks noGrp="1"/>
          </p:cNvSpPr>
          <p:nvPr>
            <p:ph idx="1"/>
          </p:nvPr>
        </p:nvSpPr>
        <p:spPr>
          <a:xfrm>
            <a:off x="762000" y="1066800"/>
            <a:ext cx="7453086" cy="4876800"/>
          </a:xfrm>
        </p:spPr>
        <p:txBody>
          <a:bodyPr/>
          <a:lstStyle/>
          <a:p>
            <a:pPr>
              <a:spcBef>
                <a:spcPts val="1200"/>
              </a:spcBef>
            </a:pPr>
            <a:r>
              <a:rPr lang="en-US" sz="1700" dirty="0">
                <a:latin typeface="Georgia" panose="02040502050405020303" pitchFamily="18" charset="0"/>
                <a:cs typeface="Arial" panose="020B0604020202020204" pitchFamily="34" charset="0"/>
              </a:rPr>
              <a:t>First major redesign of the FAFSA process in over 40 years</a:t>
            </a:r>
          </a:p>
          <a:p>
            <a:pPr>
              <a:spcBef>
                <a:spcPts val="1200"/>
              </a:spcBef>
            </a:pPr>
            <a:r>
              <a:rPr lang="en-US" sz="1700" dirty="0">
                <a:latin typeface="Georgia" panose="02040502050405020303" pitchFamily="18" charset="0"/>
                <a:cs typeface="Arial" panose="020B0604020202020204" pitchFamily="34" charset="0"/>
              </a:rPr>
              <a:t>Updates to the backend systems that process and store federal student aid application data</a:t>
            </a:r>
          </a:p>
          <a:p>
            <a:pPr>
              <a:spcBef>
                <a:spcPts val="1200"/>
              </a:spcBef>
            </a:pPr>
            <a:r>
              <a:rPr lang="en-US" sz="1700" dirty="0">
                <a:latin typeface="Georgia" panose="02040502050405020303" pitchFamily="18" charset="0"/>
                <a:cs typeface="Arial" panose="020B0604020202020204" pitchFamily="34" charset="0"/>
              </a:rPr>
              <a:t>Student Aid Index (SAI) replaces Expected Family Contribution (EFC)</a:t>
            </a:r>
          </a:p>
          <a:p>
            <a:r>
              <a:rPr lang="en-US" sz="1700" dirty="0">
                <a:latin typeface="Georgia" panose="02040502050405020303" pitchFamily="18" charset="0"/>
                <a:cs typeface="Arial" panose="020B0604020202020204" pitchFamily="34" charset="0"/>
              </a:rPr>
              <a:t>Goal is to make applying for federal student aid easier for students</a:t>
            </a:r>
          </a:p>
          <a:p>
            <a:pPr lvl="1">
              <a:buFont typeface="Arial" panose="020B0604020202020204" pitchFamily="34" charset="0"/>
              <a:buChar char="•"/>
            </a:pPr>
            <a:r>
              <a:rPr lang="en-US" sz="1500" dirty="0">
                <a:latin typeface="Georgia" panose="02040502050405020303" pitchFamily="18" charset="0"/>
                <a:cs typeface="Arial" panose="020B0604020202020204" pitchFamily="34" charset="0"/>
              </a:rPr>
              <a:t>A more streamlined process</a:t>
            </a:r>
          </a:p>
          <a:p>
            <a:pPr lvl="1">
              <a:buFont typeface="Arial" panose="020B0604020202020204" pitchFamily="34" charset="0"/>
              <a:buChar char="•"/>
            </a:pPr>
            <a:r>
              <a:rPr lang="en-US" sz="1500" dirty="0">
                <a:latin typeface="Georgia" panose="02040502050405020303" pitchFamily="18" charset="0"/>
                <a:cs typeface="Arial" panose="020B0604020202020204" pitchFamily="34" charset="0"/>
              </a:rPr>
              <a:t>Expanded eligibility for federal student aid</a:t>
            </a:r>
          </a:p>
          <a:p>
            <a:pPr lvl="1">
              <a:buFont typeface="Arial" panose="020B0604020202020204" pitchFamily="34" charset="0"/>
              <a:buChar char="•"/>
            </a:pPr>
            <a:r>
              <a:rPr lang="en-US" sz="1500" dirty="0">
                <a:latin typeface="Georgia" panose="02040502050405020303" pitchFamily="18" charset="0"/>
                <a:cs typeface="Arial" panose="020B0604020202020204" pitchFamily="34" charset="0"/>
              </a:rPr>
              <a:t>Reduced barriers for certain student populations (e.g., homeless and unaccompanied youth, incarcerated students, and students from low-income backgrounds)</a:t>
            </a:r>
          </a:p>
          <a:p>
            <a:pPr lvl="1">
              <a:buFont typeface="Arial" panose="020B0604020202020204" pitchFamily="34" charset="0"/>
              <a:buChar char="•"/>
            </a:pPr>
            <a:r>
              <a:rPr lang="en-US" sz="1500" dirty="0">
                <a:latin typeface="Georgia" panose="02040502050405020303" pitchFamily="18" charset="0"/>
                <a:cs typeface="Arial" panose="020B0604020202020204" pitchFamily="34" charset="0"/>
              </a:rPr>
              <a:t>A better user experience for the FAFSA form</a:t>
            </a:r>
          </a:p>
          <a:p>
            <a:pPr>
              <a:spcBef>
                <a:spcPts val="1200"/>
              </a:spcBef>
            </a:pPr>
            <a:r>
              <a:rPr lang="en-US" sz="1700" dirty="0">
                <a:latin typeface="Georgia" panose="02040502050405020303" pitchFamily="18" charset="0"/>
                <a:cs typeface="Arial" panose="020B0604020202020204" pitchFamily="34" charset="0"/>
              </a:rPr>
              <a:t>Direct Data Exchange to import Federal Tax Information </a:t>
            </a:r>
          </a:p>
          <a:p>
            <a:pPr>
              <a:spcBef>
                <a:spcPts val="1200"/>
              </a:spcBef>
            </a:pPr>
            <a:r>
              <a:rPr lang="en-US" sz="1700" dirty="0">
                <a:latin typeface="Georgia" panose="02040502050405020303" pitchFamily="18" charset="0"/>
                <a:cs typeface="Arial" panose="020B0604020202020204" pitchFamily="34" charset="0"/>
              </a:rPr>
              <a:t>Changes to: </a:t>
            </a:r>
          </a:p>
          <a:p>
            <a:pPr lvl="1">
              <a:buFont typeface="Arial" panose="020B0604020202020204" pitchFamily="34" charset="0"/>
              <a:buChar char="•"/>
            </a:pPr>
            <a:r>
              <a:rPr lang="en-US" sz="1500" dirty="0">
                <a:latin typeface="Georgia" panose="02040502050405020303" pitchFamily="18" charset="0"/>
                <a:cs typeface="Arial" panose="020B0604020202020204" pitchFamily="34" charset="0"/>
              </a:rPr>
              <a:t>Pell Grant eligibility formula</a:t>
            </a:r>
          </a:p>
          <a:p>
            <a:pPr lvl="1">
              <a:buFont typeface="Arial" panose="020B0604020202020204" pitchFamily="34" charset="0"/>
              <a:buChar char="•"/>
            </a:pPr>
            <a:r>
              <a:rPr lang="en-US" sz="1500" dirty="0">
                <a:latin typeface="Georgia" panose="02040502050405020303" pitchFamily="18" charset="0"/>
                <a:cs typeface="Arial" panose="020B0604020202020204" pitchFamily="34" charset="0"/>
              </a:rPr>
              <a:t>Verification selection criteria</a:t>
            </a:r>
          </a:p>
          <a:p>
            <a:pPr marL="457200" lvl="1" indent="0">
              <a:buNone/>
            </a:pPr>
            <a:endParaRPr lang="en-US" sz="1800" dirty="0">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584203290"/>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799"/>
            <a:ext cx="8229600" cy="646331"/>
          </a:xfrm>
        </p:spPr>
        <p:txBody>
          <a:bodyPr/>
          <a:lstStyle/>
          <a:p>
            <a:r>
              <a:rPr lang="en-US" sz="3600" dirty="0">
                <a:latin typeface="Georgia" panose="02040502050405020303" pitchFamily="18" charset="0"/>
              </a:rPr>
              <a:t>What is the Student Aid Index(SAI)?</a:t>
            </a:r>
          </a:p>
        </p:txBody>
      </p:sp>
      <p:grpSp>
        <p:nvGrpSpPr>
          <p:cNvPr id="5" name="Group 4"/>
          <p:cNvGrpSpPr/>
          <p:nvPr/>
        </p:nvGrpSpPr>
        <p:grpSpPr>
          <a:xfrm>
            <a:off x="654897" y="1219200"/>
            <a:ext cx="7834206" cy="4255165"/>
            <a:chOff x="547794" y="1620645"/>
            <a:chExt cx="7834206" cy="4255165"/>
          </a:xfrm>
        </p:grpSpPr>
        <p:sp>
          <p:nvSpPr>
            <p:cNvPr id="6" name="Freeform 5"/>
            <p:cNvSpPr/>
            <p:nvPr/>
          </p:nvSpPr>
          <p:spPr>
            <a:xfrm>
              <a:off x="547794" y="1620645"/>
              <a:ext cx="3349558" cy="4255165"/>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FA9B3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lvl="0" algn="ctr" defTabSz="1022350">
                <a:lnSpc>
                  <a:spcPct val="90000"/>
                </a:lnSpc>
                <a:spcBef>
                  <a:spcPct val="0"/>
                </a:spcBef>
                <a:spcAft>
                  <a:spcPct val="35000"/>
                </a:spcAft>
              </a:pPr>
              <a:r>
                <a:rPr lang="en-US" sz="2400" b="1" kern="1200" dirty="0">
                  <a:latin typeface="Georgia" panose="02040502050405020303" pitchFamily="18" charset="0"/>
                  <a:ea typeface="Arial" charset="0"/>
                  <a:cs typeface="Arial" charset="0"/>
                </a:rPr>
                <a:t>Measurement of student’s and family’s ability to pay postsecondary educational expenses</a:t>
              </a:r>
            </a:p>
          </p:txBody>
        </p:sp>
        <p:sp>
          <p:nvSpPr>
            <p:cNvPr id="7" name="Freeform 6"/>
            <p:cNvSpPr/>
            <p:nvPr/>
          </p:nvSpPr>
          <p:spPr>
            <a:xfrm>
              <a:off x="5181600" y="1620645"/>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Georgia" panose="02040502050405020303" pitchFamily="18" charset="0"/>
                  <a:ea typeface="Arial" charset="0"/>
                  <a:cs typeface="Arial" charset="0"/>
                </a:rPr>
                <a:t>Student contribution</a:t>
              </a:r>
            </a:p>
          </p:txBody>
        </p:sp>
        <p:sp>
          <p:nvSpPr>
            <p:cNvPr id="8" name="Freeform 7"/>
            <p:cNvSpPr/>
            <p:nvPr/>
          </p:nvSpPr>
          <p:spPr>
            <a:xfrm>
              <a:off x="5181600" y="4047010"/>
              <a:ext cx="3200400" cy="1828800"/>
            </a:xfrm>
            <a:custGeom>
              <a:avLst/>
              <a:gdLst>
                <a:gd name="connsiteX0" fmla="*/ 0 w 2902148"/>
                <a:gd name="connsiteY0" fmla="*/ 0 h 1741289"/>
                <a:gd name="connsiteX1" fmla="*/ 2902148 w 2902148"/>
                <a:gd name="connsiteY1" fmla="*/ 0 h 1741289"/>
                <a:gd name="connsiteX2" fmla="*/ 2902148 w 2902148"/>
                <a:gd name="connsiteY2" fmla="*/ 1741289 h 1741289"/>
                <a:gd name="connsiteX3" fmla="*/ 0 w 2902148"/>
                <a:gd name="connsiteY3" fmla="*/ 1741289 h 1741289"/>
                <a:gd name="connsiteX4" fmla="*/ 0 w 2902148"/>
                <a:gd name="connsiteY4" fmla="*/ 0 h 1741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2148" h="1741289">
                  <a:moveTo>
                    <a:pt x="0" y="0"/>
                  </a:moveTo>
                  <a:lnTo>
                    <a:pt x="2902148" y="0"/>
                  </a:lnTo>
                  <a:lnTo>
                    <a:pt x="2902148" y="1741289"/>
                  </a:lnTo>
                  <a:lnTo>
                    <a:pt x="0" y="1741289"/>
                  </a:lnTo>
                  <a:lnTo>
                    <a:pt x="0" y="0"/>
                  </a:lnTo>
                  <a:close/>
                </a:path>
              </a:pathLst>
            </a:custGeom>
            <a:solidFill>
              <a:srgbClr val="7030A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3350" tIns="133350" rIns="133350" bIns="133350" numCol="1" spcCol="1270" anchor="ctr" anchorCtr="0">
              <a:noAutofit/>
            </a:bodyPr>
            <a:lstStyle/>
            <a:p>
              <a:pPr algn="ctr" defTabSz="1022350">
                <a:lnSpc>
                  <a:spcPct val="90000"/>
                </a:lnSpc>
                <a:spcBef>
                  <a:spcPct val="0"/>
                </a:spcBef>
                <a:spcAft>
                  <a:spcPct val="35000"/>
                </a:spcAft>
              </a:pPr>
              <a:r>
                <a:rPr lang="en-US" sz="2400" b="1" dirty="0">
                  <a:latin typeface="Georgia" panose="02040502050405020303" pitchFamily="18" charset="0"/>
                  <a:ea typeface="Arial" charset="0"/>
                  <a:cs typeface="Arial" charset="0"/>
                </a:rPr>
                <a:t>Parent contribution</a:t>
              </a:r>
            </a:p>
            <a:p>
              <a:pPr algn="ctr" defTabSz="1022350">
                <a:lnSpc>
                  <a:spcPct val="90000"/>
                </a:lnSpc>
                <a:spcBef>
                  <a:spcPct val="0"/>
                </a:spcBef>
                <a:spcAft>
                  <a:spcPct val="35000"/>
                </a:spcAft>
              </a:pPr>
              <a:r>
                <a:rPr lang="en-US" sz="2400" dirty="0">
                  <a:latin typeface="Georgia" panose="02040502050405020303" pitchFamily="18" charset="0"/>
                  <a:ea typeface="Arial" charset="0"/>
                  <a:cs typeface="Arial" charset="0"/>
                </a:rPr>
                <a:t> </a:t>
              </a:r>
              <a:r>
                <a:rPr lang="en-US" sz="2000" i="1" dirty="0">
                  <a:latin typeface="Georgia" panose="02040502050405020303" pitchFamily="18" charset="0"/>
                  <a:ea typeface="Arial" charset="0"/>
                  <a:cs typeface="Arial" charset="0"/>
                </a:rPr>
                <a:t>(for dependent students)</a:t>
              </a:r>
              <a:endParaRPr lang="en-US" sz="2400" i="1" dirty="0">
                <a:latin typeface="Georgia" panose="02040502050405020303" pitchFamily="18" charset="0"/>
                <a:ea typeface="Arial" charset="0"/>
                <a:cs typeface="Arial" charset="0"/>
              </a:endParaRPr>
            </a:p>
          </p:txBody>
        </p:sp>
        <p:sp>
          <p:nvSpPr>
            <p:cNvPr id="9" name="Left Brace 8"/>
            <p:cNvSpPr/>
            <p:nvPr/>
          </p:nvSpPr>
          <p:spPr>
            <a:xfrm>
              <a:off x="4267200" y="2529027"/>
              <a:ext cx="457200" cy="2438400"/>
            </a:xfrm>
            <a:prstGeom prst="leftBrac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57150">
                  <a:solidFill>
                    <a:schemeClr val="tx1"/>
                  </a:solidFill>
                </a:ln>
                <a:solidFill>
                  <a:srgbClr val="005B99"/>
                </a:solidFill>
              </a:endParaRPr>
            </a:p>
          </p:txBody>
        </p:sp>
      </p:grpSp>
    </p:spTree>
    <p:extLst>
      <p:ext uri="{BB962C8B-B14F-4D97-AF65-F5344CB8AC3E}">
        <p14:creationId xmlns:p14="http://schemas.microsoft.com/office/powerpoint/2010/main" val="2148882831"/>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Forms to apply for aid</a:t>
            </a:r>
          </a:p>
        </p:txBody>
      </p:sp>
      <p:sp>
        <p:nvSpPr>
          <p:cNvPr id="3" name="Content Placeholder 2"/>
          <p:cNvSpPr>
            <a:spLocks noGrp="1"/>
          </p:cNvSpPr>
          <p:nvPr>
            <p:ph idx="1"/>
          </p:nvPr>
        </p:nvSpPr>
        <p:spPr>
          <a:xfrm>
            <a:off x="762000" y="1066800"/>
            <a:ext cx="7924800" cy="4724400"/>
          </a:xfrm>
        </p:spPr>
        <p:txBody>
          <a:bodyPr/>
          <a:lstStyle/>
          <a:p>
            <a:pPr marL="0" indent="0">
              <a:buNone/>
            </a:pPr>
            <a:endParaRPr lang="en-US" sz="2600" dirty="0">
              <a:solidFill>
                <a:schemeClr val="bg1"/>
              </a:solidFill>
              <a:latin typeface="Georgia" panose="02040502050405020303" pitchFamily="18" charset="0"/>
            </a:endParaRPr>
          </a:p>
          <a:p>
            <a:r>
              <a:rPr lang="en-US" sz="2600" dirty="0">
                <a:solidFill>
                  <a:schemeClr val="bg1"/>
                </a:solidFill>
                <a:latin typeface="Georgia" panose="02040502050405020303" pitchFamily="18" charset="0"/>
              </a:rPr>
              <a:t>FAFSA</a:t>
            </a:r>
          </a:p>
          <a:p>
            <a:pPr marL="742950" lvl="1" indent="-285750">
              <a:buFont typeface="Arial" panose="020B0604020202020204" pitchFamily="34" charset="0"/>
              <a:buChar char="•"/>
            </a:pPr>
            <a:r>
              <a:rPr lang="en-US" dirty="0">
                <a:solidFill>
                  <a:schemeClr val="bg1"/>
                </a:solidFill>
                <a:latin typeface="Georgia" panose="02040502050405020303" pitchFamily="18" charset="0"/>
              </a:rPr>
              <a:t>Free Application for Federal Student Aid</a:t>
            </a:r>
          </a:p>
          <a:p>
            <a:pPr marL="1200150" lvl="2" indent="-285750">
              <a:buFont typeface="Arial" panose="020B0604020202020204" pitchFamily="34" charset="0"/>
              <a:buChar char="•"/>
            </a:pPr>
            <a:r>
              <a:rPr lang="en-US" sz="1800" dirty="0">
                <a:solidFill>
                  <a:schemeClr val="bg1"/>
                </a:solidFill>
                <a:latin typeface="Georgia" panose="02040502050405020303" pitchFamily="18" charset="0"/>
              </a:rPr>
              <a:t>https://studentaid.gov/</a:t>
            </a:r>
          </a:p>
          <a:p>
            <a:endParaRPr lang="en-US" sz="2200" dirty="0">
              <a:solidFill>
                <a:schemeClr val="bg1"/>
              </a:solidFill>
              <a:latin typeface="Georgia" panose="02040502050405020303" pitchFamily="18" charset="0"/>
            </a:endParaRPr>
          </a:p>
          <a:p>
            <a:r>
              <a:rPr lang="en-US" sz="2600" dirty="0">
                <a:solidFill>
                  <a:schemeClr val="bg1"/>
                </a:solidFill>
                <a:latin typeface="Georgia" panose="02040502050405020303" pitchFamily="18" charset="0"/>
              </a:rPr>
              <a:t>CSS Profile</a:t>
            </a:r>
          </a:p>
          <a:p>
            <a:pPr marL="685800" lvl="1">
              <a:buFont typeface="Arial" panose="020B0604020202020204" pitchFamily="34" charset="0"/>
              <a:buChar char="•"/>
            </a:pPr>
            <a:r>
              <a:rPr lang="en-US" dirty="0">
                <a:solidFill>
                  <a:schemeClr val="bg1"/>
                </a:solidFill>
                <a:latin typeface="Georgia" panose="02040502050405020303" pitchFamily="18" charset="0"/>
              </a:rPr>
              <a:t>Used by private institutions</a:t>
            </a:r>
          </a:p>
          <a:p>
            <a:pPr marL="685800" lvl="1">
              <a:buFont typeface="Arial" panose="020B0604020202020204" pitchFamily="34" charset="0"/>
              <a:buChar char="•"/>
            </a:pPr>
            <a:r>
              <a:rPr lang="en-US" dirty="0">
                <a:solidFill>
                  <a:schemeClr val="bg1"/>
                </a:solidFill>
                <a:latin typeface="Georgia" panose="02040502050405020303" pitchFamily="18" charset="0"/>
              </a:rPr>
              <a:t>College Scholarship Service </a:t>
            </a:r>
          </a:p>
          <a:p>
            <a:pPr marL="1085850" lvl="2">
              <a:buFont typeface="Arial" panose="020B0604020202020204" pitchFamily="34" charset="0"/>
              <a:buChar char="•"/>
            </a:pPr>
            <a:r>
              <a:rPr lang="en-US" sz="1800" dirty="0">
                <a:solidFill>
                  <a:schemeClr val="bg1"/>
                </a:solidFill>
                <a:latin typeface="Georgia" panose="02040502050405020303" pitchFamily="18" charset="0"/>
              </a:rPr>
              <a:t>https://cssprofile.collegeboard.org/</a:t>
            </a:r>
          </a:p>
          <a:p>
            <a:pPr marL="400050" lvl="1" indent="0">
              <a:buNone/>
            </a:pPr>
            <a:endParaRPr lang="en-US" dirty="0">
              <a:solidFill>
                <a:schemeClr val="bg1"/>
              </a:solidFill>
              <a:latin typeface="Georgia" panose="02040502050405020303" pitchFamily="18" charset="0"/>
            </a:endParaRPr>
          </a:p>
          <a:p>
            <a:pPr marL="685800" lvl="1">
              <a:buFont typeface="Arial" panose="020B0604020202020204" pitchFamily="34" charset="0"/>
              <a:buChar char="•"/>
            </a:pPr>
            <a:endParaRPr lang="en-US" dirty="0">
              <a:solidFill>
                <a:schemeClr val="bg1"/>
              </a:solidFill>
              <a:latin typeface="Georgia" panose="02040502050405020303" pitchFamily="18" charset="0"/>
            </a:endParaRPr>
          </a:p>
          <a:p>
            <a:pPr>
              <a:buFont typeface="Arial" panose="020B0604020202020204" pitchFamily="34" charset="0"/>
              <a:buChar char="•"/>
            </a:pPr>
            <a:endParaRPr lang="en-US" sz="3000" dirty="0"/>
          </a:p>
        </p:txBody>
      </p:sp>
      <p:pic>
        <p:nvPicPr>
          <p:cNvPr id="4" name="Picture 2" descr="Guidance / Financial Aid Resources">
            <a:extLst>
              <a:ext uri="{FF2B5EF4-FFF2-40B4-BE49-F238E27FC236}">
                <a16:creationId xmlns:a16="http://schemas.microsoft.com/office/drawing/2014/main" id="{1CD5FD9B-A264-73F1-FF5A-650FEF399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701056"/>
            <a:ext cx="1981200" cy="921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SS Profile Participating Institutions and Programs">
            <a:extLst>
              <a:ext uri="{FF2B5EF4-FFF2-40B4-BE49-F238E27FC236}">
                <a16:creationId xmlns:a16="http://schemas.microsoft.com/office/drawing/2014/main" id="{F9AE391A-FFA1-24CA-5D38-7DACAAAE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124200"/>
            <a:ext cx="2864304" cy="44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568576"/>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Forms to apply for aid</a:t>
            </a:r>
          </a:p>
        </p:txBody>
      </p:sp>
      <p:sp>
        <p:nvSpPr>
          <p:cNvPr id="3" name="Content Placeholder 2"/>
          <p:cNvSpPr>
            <a:spLocks noGrp="1"/>
          </p:cNvSpPr>
          <p:nvPr>
            <p:ph idx="1"/>
          </p:nvPr>
        </p:nvSpPr>
        <p:spPr>
          <a:xfrm>
            <a:off x="762000" y="1066800"/>
            <a:ext cx="7924800" cy="4724400"/>
          </a:xfrm>
        </p:spPr>
        <p:txBody>
          <a:bodyPr/>
          <a:lstStyle/>
          <a:p>
            <a:pPr marL="0" indent="0">
              <a:buNone/>
            </a:pPr>
            <a:endParaRPr lang="en-US" sz="2600" dirty="0">
              <a:solidFill>
                <a:schemeClr val="bg1"/>
              </a:solidFill>
              <a:latin typeface="Georgia" panose="02040502050405020303" pitchFamily="18" charset="0"/>
            </a:endParaRPr>
          </a:p>
          <a:p>
            <a:r>
              <a:rPr lang="en-US" sz="2600" dirty="0">
                <a:solidFill>
                  <a:schemeClr val="bg1"/>
                </a:solidFill>
                <a:latin typeface="Georgia" panose="02040502050405020303" pitchFamily="18" charset="0"/>
              </a:rPr>
              <a:t>TAP</a:t>
            </a:r>
          </a:p>
          <a:p>
            <a:pPr marL="685800" lvl="1">
              <a:buFont typeface="Arial" panose="020B0604020202020204" pitchFamily="34" charset="0"/>
              <a:buChar char="•"/>
            </a:pPr>
            <a:r>
              <a:rPr lang="en-US" dirty="0">
                <a:solidFill>
                  <a:schemeClr val="bg1"/>
                </a:solidFill>
                <a:latin typeface="Georgia" panose="02040502050405020303" pitchFamily="18" charset="0"/>
              </a:rPr>
              <a:t>NYS Tuition Assistance Program</a:t>
            </a:r>
          </a:p>
          <a:p>
            <a:pPr marL="1085850" lvl="2">
              <a:buFont typeface="Arial" panose="020B0604020202020204" pitchFamily="34" charset="0"/>
              <a:buChar char="•"/>
            </a:pPr>
            <a:r>
              <a:rPr lang="en-US" sz="1800" dirty="0">
                <a:solidFill>
                  <a:schemeClr val="bg1"/>
                </a:solidFill>
                <a:latin typeface="Georgia" panose="02040502050405020303" pitchFamily="18" charset="0"/>
              </a:rPr>
              <a:t>https://www.tap.hesc.ny.gov/totw/</a:t>
            </a:r>
          </a:p>
          <a:p>
            <a:pPr marL="685800" lvl="1">
              <a:buFont typeface="Arial" panose="020B0604020202020204" pitchFamily="34" charset="0"/>
              <a:buChar char="•"/>
            </a:pPr>
            <a:r>
              <a:rPr lang="en-US" dirty="0">
                <a:solidFill>
                  <a:schemeClr val="bg1"/>
                </a:solidFill>
                <a:latin typeface="Georgia" panose="02040502050405020303" pitchFamily="18" charset="0"/>
              </a:rPr>
              <a:t>Must file FAFSA first</a:t>
            </a:r>
          </a:p>
          <a:p>
            <a:pPr marL="685800" lvl="1">
              <a:buFont typeface="Arial" panose="020B0604020202020204" pitchFamily="34" charset="0"/>
              <a:buChar char="•"/>
            </a:pPr>
            <a:endParaRPr lang="en-US" sz="1800" dirty="0">
              <a:solidFill>
                <a:schemeClr val="bg1"/>
              </a:solidFill>
              <a:latin typeface="Georgia" panose="02040502050405020303" pitchFamily="18" charset="0"/>
            </a:endParaRPr>
          </a:p>
          <a:p>
            <a:r>
              <a:rPr lang="en-US" sz="2600" dirty="0">
                <a:solidFill>
                  <a:schemeClr val="bg1"/>
                </a:solidFill>
                <a:latin typeface="Georgia" panose="02040502050405020303" pitchFamily="18" charset="0"/>
              </a:rPr>
              <a:t>EXCELSIOR SCHOLARSHIP </a:t>
            </a:r>
          </a:p>
          <a:p>
            <a:pPr marL="685800" lvl="1">
              <a:buFont typeface="Arial" panose="020B0604020202020204" pitchFamily="34" charset="0"/>
              <a:buChar char="•"/>
            </a:pPr>
            <a:r>
              <a:rPr lang="en-US" dirty="0">
                <a:solidFill>
                  <a:schemeClr val="bg1"/>
                </a:solidFill>
                <a:latin typeface="Georgia" panose="02040502050405020303" pitchFamily="18" charset="0"/>
              </a:rPr>
              <a:t>SUNY or CUNY school</a:t>
            </a:r>
          </a:p>
          <a:p>
            <a:pPr marL="1085850" lvl="2">
              <a:buFont typeface="Arial" panose="020B0604020202020204" pitchFamily="34" charset="0"/>
              <a:buChar char="•"/>
            </a:pPr>
            <a:r>
              <a:rPr lang="en-US" sz="1800" dirty="0">
                <a:solidFill>
                  <a:schemeClr val="bg1"/>
                </a:solidFill>
                <a:latin typeface="Georgia" panose="02040502050405020303" pitchFamily="18" charset="0"/>
              </a:rPr>
              <a:t>https://www.hesc.ny.gov/</a:t>
            </a:r>
          </a:p>
          <a:p>
            <a:pPr marL="685800" lvl="1">
              <a:buFont typeface="Arial" panose="020B0604020202020204" pitchFamily="34" charset="0"/>
              <a:buChar char="•"/>
            </a:pPr>
            <a:r>
              <a:rPr lang="en-US" dirty="0">
                <a:solidFill>
                  <a:schemeClr val="bg1"/>
                </a:solidFill>
                <a:latin typeface="Georgia" panose="02040502050405020303" pitchFamily="18" charset="0"/>
              </a:rPr>
              <a:t>Must file FAFSA first</a:t>
            </a:r>
          </a:p>
          <a:p>
            <a:pPr marL="685800" lvl="1">
              <a:buFont typeface="Arial" panose="020B0604020202020204" pitchFamily="34" charset="0"/>
              <a:buChar char="•"/>
            </a:pPr>
            <a:r>
              <a:rPr lang="en-US" dirty="0">
                <a:solidFill>
                  <a:schemeClr val="bg1"/>
                </a:solidFill>
                <a:latin typeface="Georgia" panose="02040502050405020303" pitchFamily="18" charset="0"/>
              </a:rPr>
              <a:t>Application deadline is usually in August; it is a hard deadline</a:t>
            </a:r>
          </a:p>
          <a:p>
            <a:pPr marL="685800" lvl="1">
              <a:buFont typeface="Arial" panose="020B0604020202020204" pitchFamily="34" charset="0"/>
              <a:buChar char="•"/>
            </a:pPr>
            <a:endParaRPr lang="en-US" dirty="0">
              <a:solidFill>
                <a:schemeClr val="bg1"/>
              </a:solidFill>
              <a:latin typeface="Georgia" panose="02040502050405020303" pitchFamily="18" charset="0"/>
            </a:endParaRPr>
          </a:p>
          <a:p>
            <a:pPr>
              <a:buFont typeface="Arial" panose="020B0604020202020204" pitchFamily="34" charset="0"/>
              <a:buChar char="•"/>
            </a:pPr>
            <a:endParaRPr lang="en-US" sz="3000" dirty="0"/>
          </a:p>
        </p:txBody>
      </p:sp>
      <p:pic>
        <p:nvPicPr>
          <p:cNvPr id="6" name="Picture 6" descr="ADA Part Time TAP - Hostos Community College">
            <a:extLst>
              <a:ext uri="{FF2B5EF4-FFF2-40B4-BE49-F238E27FC236}">
                <a16:creationId xmlns:a16="http://schemas.microsoft.com/office/drawing/2014/main" id="{CCAF31C4-68C6-4BE2-4C67-23ED80C8F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562" y="1600200"/>
            <a:ext cx="2110468" cy="1176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ew York's Promise to Students: Ever Upward">
            <a:extLst>
              <a:ext uri="{FF2B5EF4-FFF2-40B4-BE49-F238E27FC236}">
                <a16:creationId xmlns:a16="http://schemas.microsoft.com/office/drawing/2014/main" id="{4E8C5FD5-2DCE-D756-DE75-14C018827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92" y="3701975"/>
            <a:ext cx="2730408" cy="90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69117"/>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24"/>
            <a:ext cx="8229600" cy="1077218"/>
          </a:xfrm>
        </p:spPr>
        <p:txBody>
          <a:bodyPr/>
          <a:lstStyle/>
          <a:p>
            <a:r>
              <a:rPr lang="en-US" sz="3200" dirty="0"/>
              <a:t>Free Application for Federal Student Aid (FAFSA</a:t>
            </a:r>
            <a:r>
              <a:rPr lang="en-US" sz="3200" baseline="30000" dirty="0"/>
              <a:t>®</a:t>
            </a:r>
            <a:r>
              <a:rPr lang="en-US" sz="3200" dirty="0"/>
              <a:t>)</a:t>
            </a:r>
            <a:endParaRPr lang="en-US" sz="3200" dirty="0">
              <a:latin typeface="+mj-lt"/>
            </a:endParaRPr>
          </a:p>
        </p:txBody>
      </p:sp>
      <p:sp>
        <p:nvSpPr>
          <p:cNvPr id="3" name="Content Placeholder 2"/>
          <p:cNvSpPr>
            <a:spLocks noGrp="1"/>
          </p:cNvSpPr>
          <p:nvPr>
            <p:ph idx="1"/>
          </p:nvPr>
        </p:nvSpPr>
        <p:spPr>
          <a:xfrm>
            <a:off x="685800" y="1219199"/>
            <a:ext cx="7772400" cy="4419601"/>
          </a:xfrm>
        </p:spPr>
        <p:txBody>
          <a:bodyPr/>
          <a:lstStyle/>
          <a:p>
            <a:pPr>
              <a:spcBef>
                <a:spcPts val="0"/>
              </a:spcBef>
              <a:spcAft>
                <a:spcPts val="1200"/>
              </a:spcAft>
              <a:defRPr/>
            </a:pPr>
            <a:endParaRPr lang="en-US" dirty="0">
              <a:latin typeface="Georgia" panose="02040502050405020303" pitchFamily="18" charset="0"/>
              <a:ea typeface="ＭＳ Ｐゴシック"/>
              <a:cs typeface="Arial"/>
            </a:endParaRPr>
          </a:p>
          <a:p>
            <a:pPr>
              <a:spcBef>
                <a:spcPts val="0"/>
              </a:spcBef>
              <a:spcAft>
                <a:spcPts val="1200"/>
              </a:spcAft>
              <a:defRPr/>
            </a:pPr>
            <a:r>
              <a:rPr lang="en-US" dirty="0">
                <a:latin typeface="Georgia" panose="02040502050405020303" pitchFamily="18" charset="0"/>
                <a:ea typeface="ＭＳ Ｐゴシック"/>
                <a:cs typeface="Arial"/>
              </a:rPr>
              <a:t>For the 2024-25 academic year, the FAFSA will open in December</a:t>
            </a:r>
          </a:p>
          <a:p>
            <a:pPr lvl="1">
              <a:spcBef>
                <a:spcPts val="0"/>
              </a:spcBef>
              <a:spcAft>
                <a:spcPts val="1200"/>
              </a:spcAft>
              <a:buFont typeface="Arial" panose="020B0604020202020204" pitchFamily="34" charset="0"/>
              <a:buChar char="•"/>
              <a:defRPr/>
            </a:pPr>
            <a:r>
              <a:rPr lang="en-US" sz="2200" dirty="0">
                <a:latin typeface="Georgia" panose="02040502050405020303" pitchFamily="18" charset="0"/>
                <a:ea typeface="ＭＳ Ｐゴシック"/>
                <a:cs typeface="Arial"/>
              </a:rPr>
              <a:t>https://studentaid.gov/</a:t>
            </a:r>
          </a:p>
          <a:p>
            <a:pPr>
              <a:spcBef>
                <a:spcPts val="0"/>
              </a:spcBef>
              <a:spcAft>
                <a:spcPts val="3000"/>
              </a:spcAft>
              <a:defRPr/>
            </a:pPr>
            <a:r>
              <a:rPr lang="en-US" dirty="0">
                <a:latin typeface="Georgia" panose="02040502050405020303" pitchFamily="18" charset="0"/>
                <a:cs typeface="Arial" panose="020B0604020202020204" pitchFamily="34" charset="0"/>
              </a:rPr>
              <a:t>Colleges may set FAFSA priority dates</a:t>
            </a:r>
          </a:p>
          <a:p>
            <a:pPr marL="0" indent="0">
              <a:spcBef>
                <a:spcPct val="50000"/>
              </a:spcBef>
              <a:buNone/>
              <a:defRPr/>
            </a:pPr>
            <a:endParaRPr lang="en-US" sz="1800" dirty="0">
              <a:latin typeface="+mn-lt"/>
              <a:cs typeface="Arial" panose="020B0604020202020204" pitchFamily="34" charset="0"/>
            </a:endParaRPr>
          </a:p>
        </p:txBody>
      </p:sp>
      <p:pic>
        <p:nvPicPr>
          <p:cNvPr id="4" name="Picture 2" descr="Guidance / Financial Aid Resources">
            <a:extLst>
              <a:ext uri="{FF2B5EF4-FFF2-40B4-BE49-F238E27FC236}">
                <a16:creationId xmlns:a16="http://schemas.microsoft.com/office/drawing/2014/main" id="{67545CC8-6F61-67CE-E1A8-559C74986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4191000"/>
            <a:ext cx="2621679"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209648"/>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What do I need to get started?</a:t>
            </a:r>
          </a:p>
        </p:txBody>
      </p:sp>
      <p:sp>
        <p:nvSpPr>
          <p:cNvPr id="3" name="Content Placeholder 2"/>
          <p:cNvSpPr>
            <a:spLocks noGrp="1"/>
          </p:cNvSpPr>
          <p:nvPr>
            <p:ph idx="1"/>
          </p:nvPr>
        </p:nvSpPr>
        <p:spPr>
          <a:xfrm>
            <a:off x="845457" y="1066800"/>
            <a:ext cx="7453086" cy="4419601"/>
          </a:xfrm>
        </p:spPr>
        <p:txBody>
          <a:bodyPr/>
          <a:lstStyle/>
          <a:p>
            <a:pPr>
              <a:lnSpc>
                <a:spcPct val="95000"/>
              </a:lnSpc>
              <a:spcBef>
                <a:spcPts val="1200"/>
              </a:spcBef>
            </a:pPr>
            <a:r>
              <a:rPr lang="en-US" dirty="0">
                <a:latin typeface="Georgia" panose="02040502050405020303" pitchFamily="18" charset="0"/>
                <a:cs typeface="Arial" panose="020B0604020202020204" pitchFamily="34" charset="0"/>
              </a:rPr>
              <a:t>Get an FSA ID and password (create account)</a:t>
            </a:r>
          </a:p>
          <a:p>
            <a:pPr lvl="1">
              <a:lnSpc>
                <a:spcPct val="95000"/>
              </a:lnSpc>
              <a:spcBef>
                <a:spcPts val="1200"/>
              </a:spcBef>
              <a:buFont typeface="Arial" panose="020B0604020202020204" pitchFamily="34" charset="0"/>
              <a:buChar char="•"/>
            </a:pPr>
            <a:r>
              <a:rPr lang="en-US" sz="2200" dirty="0">
                <a:latin typeface="Georgia" panose="02040502050405020303" pitchFamily="18" charset="0"/>
                <a:cs typeface="Arial" panose="020B0604020202020204" pitchFamily="34" charset="0"/>
              </a:rPr>
              <a:t>https://studentaid.gov </a:t>
            </a:r>
          </a:p>
          <a:p>
            <a:pPr lvl="1">
              <a:lnSpc>
                <a:spcPct val="95000"/>
              </a:lnSpc>
              <a:spcBef>
                <a:spcPts val="1200"/>
              </a:spcBef>
              <a:buFont typeface="Arial" panose="020B0604020202020204" pitchFamily="34" charset="0"/>
              <a:buChar char="•"/>
            </a:pPr>
            <a:r>
              <a:rPr lang="en-US" sz="2200" dirty="0">
                <a:latin typeface="Georgia" panose="02040502050405020303" pitchFamily="18" charset="0"/>
                <a:cs typeface="Arial" panose="020B0604020202020204" pitchFamily="34" charset="0"/>
              </a:rPr>
              <a:t>2024-2025 Each ‘Contributor’ on the FAFSA will need their own FSA ID.</a:t>
            </a:r>
          </a:p>
          <a:p>
            <a:pPr lvl="2">
              <a:lnSpc>
                <a:spcPct val="95000"/>
              </a:lnSpc>
              <a:spcBef>
                <a:spcPts val="1200"/>
              </a:spcBef>
            </a:pPr>
            <a:r>
              <a:rPr lang="en-US" sz="1600" dirty="0">
                <a:latin typeface="Georgia" panose="02040502050405020303" pitchFamily="18" charset="0"/>
                <a:cs typeface="Arial" panose="020B0604020202020204" pitchFamily="34" charset="0"/>
              </a:rPr>
              <a:t>Users without a social security number can now create an FSA ID</a:t>
            </a:r>
          </a:p>
          <a:p>
            <a:pPr lvl="2">
              <a:lnSpc>
                <a:spcPct val="95000"/>
              </a:lnSpc>
              <a:spcBef>
                <a:spcPts val="1200"/>
              </a:spcBef>
            </a:pPr>
            <a:r>
              <a:rPr lang="en-US" sz="1600" dirty="0">
                <a:latin typeface="Georgia" panose="02040502050405020303" pitchFamily="18" charset="0"/>
                <a:cs typeface="Arial" panose="020B0604020202020204" pitchFamily="34" charset="0"/>
              </a:rPr>
              <a:t>Create FSA IDs as soon as possible – FSA ID creation and FAFSA submission cannot be completed on the same day</a:t>
            </a:r>
          </a:p>
          <a:p>
            <a:pPr>
              <a:lnSpc>
                <a:spcPct val="95000"/>
              </a:lnSpc>
              <a:spcBef>
                <a:spcPts val="1200"/>
              </a:spcBef>
            </a:pPr>
            <a:r>
              <a:rPr lang="en-US" dirty="0">
                <a:latin typeface="Georgia" panose="02040502050405020303" pitchFamily="18" charset="0"/>
                <a:cs typeface="Arial" panose="020B0604020202020204" pitchFamily="34" charset="0"/>
              </a:rPr>
              <a:t>Gather income and tax information for student and parent(s</a:t>
            </a:r>
            <a:r>
              <a:rPr lang="en-US" sz="2600" dirty="0">
                <a:latin typeface="Georgia" panose="02040502050405020303" pitchFamily="18" charset="0"/>
                <a:cs typeface="Arial" panose="020B0604020202020204" pitchFamily="34" charset="0"/>
              </a:rPr>
              <a:t>)</a:t>
            </a:r>
          </a:p>
          <a:p>
            <a:pPr>
              <a:lnSpc>
                <a:spcPct val="95000"/>
              </a:lnSpc>
              <a:spcBef>
                <a:spcPts val="1200"/>
              </a:spcBef>
            </a:pPr>
            <a:r>
              <a:rPr lang="en-US">
                <a:latin typeface="Georgia" panose="02040502050405020303" pitchFamily="18" charset="0"/>
                <a:cs typeface="Arial" panose="020B0604020202020204" pitchFamily="34" charset="0"/>
              </a:rPr>
              <a:t>Decide </a:t>
            </a:r>
            <a:r>
              <a:rPr lang="en-US" dirty="0">
                <a:latin typeface="Georgia" panose="02040502050405020303" pitchFamily="18" charset="0"/>
                <a:cs typeface="Arial" panose="020B0604020202020204" pitchFamily="34" charset="0"/>
              </a:rPr>
              <a:t>which Colleges should receive information</a:t>
            </a:r>
          </a:p>
          <a:p>
            <a:pPr lvl="1">
              <a:lnSpc>
                <a:spcPct val="95000"/>
              </a:lnSpc>
              <a:spcBef>
                <a:spcPts val="1200"/>
              </a:spcBef>
            </a:pPr>
            <a:endParaRPr lang="en-US" sz="2100" dirty="0">
              <a:latin typeface="Georgia" panose="02040502050405020303" pitchFamily="18" charset="0"/>
              <a:cs typeface="Arial" panose="020B0604020202020204" pitchFamily="34" charset="0"/>
            </a:endParaRPr>
          </a:p>
          <a:p>
            <a:pPr>
              <a:lnSpc>
                <a:spcPct val="95000"/>
              </a:lnSpc>
              <a:spcBef>
                <a:spcPts val="1200"/>
              </a:spcBef>
            </a:pPr>
            <a:endParaRPr lang="en-US" sz="2500" dirty="0">
              <a:latin typeface="Georgia" panose="02040502050405020303" pitchFamily="18" charset="0"/>
              <a:cs typeface="Arial" panose="020B0604020202020204" pitchFamily="34" charset="0"/>
            </a:endParaRPr>
          </a:p>
          <a:p>
            <a:pPr lvl="1">
              <a:lnSpc>
                <a:spcPct val="95000"/>
              </a:lnSpc>
              <a:spcBef>
                <a:spcPts val="1200"/>
              </a:spcBef>
            </a:pPr>
            <a:endParaRPr lang="en-US" sz="2100" dirty="0">
              <a:latin typeface="Georgia" panose="02040502050405020303" pitchFamily="18" charset="0"/>
              <a:cs typeface="Arial" panose="020B0604020202020204" pitchFamily="34" charset="0"/>
            </a:endParaRPr>
          </a:p>
          <a:p>
            <a:pPr lvl="1">
              <a:lnSpc>
                <a:spcPct val="95000"/>
              </a:lnSpc>
              <a:spcBef>
                <a:spcPts val="1200"/>
              </a:spcBef>
            </a:pPr>
            <a:endParaRPr lang="en-US" sz="1000" dirty="0"/>
          </a:p>
        </p:txBody>
      </p:sp>
    </p:spTree>
    <p:extLst>
      <p:ext uri="{BB962C8B-B14F-4D97-AF65-F5344CB8AC3E}">
        <p14:creationId xmlns:p14="http://schemas.microsoft.com/office/powerpoint/2010/main" val="842784951"/>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IRS Direct Data Exchange</a:t>
            </a:r>
          </a:p>
        </p:txBody>
      </p:sp>
      <p:sp>
        <p:nvSpPr>
          <p:cNvPr id="3" name="Content Placeholder 2"/>
          <p:cNvSpPr>
            <a:spLocks noGrp="1"/>
          </p:cNvSpPr>
          <p:nvPr>
            <p:ph idx="1"/>
          </p:nvPr>
        </p:nvSpPr>
        <p:spPr>
          <a:xfrm>
            <a:off x="685800" y="1219199"/>
            <a:ext cx="7453086" cy="4419601"/>
          </a:xfrm>
        </p:spPr>
        <p:txBody>
          <a:bodyPr/>
          <a:lstStyle/>
          <a:p>
            <a:pPr>
              <a:lnSpc>
                <a:spcPct val="95000"/>
              </a:lnSpc>
              <a:spcBef>
                <a:spcPts val="1200"/>
              </a:spcBef>
            </a:pPr>
            <a:r>
              <a:rPr lang="en-US" sz="2300" dirty="0">
                <a:latin typeface="Georgia" panose="02040502050405020303" pitchFamily="18" charset="0"/>
                <a:cs typeface="Arial" panose="020B0604020202020204" pitchFamily="34" charset="0"/>
              </a:rPr>
              <a:t>Each contributor will be invited to log in and provide their required information, as well as electronically sign their respective section on the FAFSA form</a:t>
            </a:r>
          </a:p>
          <a:p>
            <a:pPr>
              <a:lnSpc>
                <a:spcPct val="95000"/>
              </a:lnSpc>
              <a:spcBef>
                <a:spcPts val="1200"/>
              </a:spcBef>
            </a:pPr>
            <a:r>
              <a:rPr lang="en-US" sz="2300" dirty="0">
                <a:latin typeface="Georgia" panose="02040502050405020303" pitchFamily="18" charset="0"/>
                <a:cs typeface="Arial" panose="020B0604020202020204" pitchFamily="34" charset="0"/>
              </a:rPr>
              <a:t>Contributors will consent to retrieve and transfer their federal tax information (FTI) directly into the FAFSA form via IRS Direct Data Exchange </a:t>
            </a:r>
          </a:p>
          <a:p>
            <a:pPr>
              <a:lnSpc>
                <a:spcPct val="95000"/>
              </a:lnSpc>
              <a:spcBef>
                <a:spcPts val="1200"/>
              </a:spcBef>
            </a:pPr>
            <a:r>
              <a:rPr lang="en-US" sz="2300" dirty="0">
                <a:latin typeface="Georgia" panose="02040502050405020303" pitchFamily="18" charset="0"/>
                <a:cs typeface="Arial" panose="020B0604020202020204" pitchFamily="34" charset="0"/>
              </a:rPr>
              <a:t> The Department of Education requires consent from each contributor to:</a:t>
            </a:r>
          </a:p>
          <a:p>
            <a:pPr lvl="1">
              <a:lnSpc>
                <a:spcPct val="95000"/>
              </a:lnSpc>
              <a:spcBef>
                <a:spcPts val="1200"/>
              </a:spcBef>
              <a:buFont typeface="Arial" panose="020B0604020202020204" pitchFamily="34" charset="0"/>
              <a:buChar char="•"/>
            </a:pPr>
            <a:r>
              <a:rPr lang="en-US" dirty="0">
                <a:latin typeface="Georgia" panose="02040502050405020303" pitchFamily="18" charset="0"/>
                <a:cs typeface="Arial" panose="020B0604020202020204" pitchFamily="34" charset="0"/>
              </a:rPr>
              <a:t>Retrieve and disclose federal tax information (FTI)</a:t>
            </a:r>
          </a:p>
          <a:p>
            <a:pPr lvl="1">
              <a:lnSpc>
                <a:spcPct val="95000"/>
              </a:lnSpc>
              <a:spcBef>
                <a:spcPts val="1200"/>
              </a:spcBef>
              <a:buFont typeface="Arial" panose="020B0604020202020204" pitchFamily="34" charset="0"/>
              <a:buChar char="•"/>
            </a:pPr>
            <a:r>
              <a:rPr lang="en-US" dirty="0">
                <a:latin typeface="Georgia" panose="02040502050405020303" pitchFamily="18" charset="0"/>
                <a:cs typeface="Arial" panose="020B0604020202020204" pitchFamily="34" charset="0"/>
              </a:rPr>
              <a:t>Be eligible for federal student aid</a:t>
            </a:r>
          </a:p>
          <a:p>
            <a:pPr lvl="1">
              <a:lnSpc>
                <a:spcPct val="95000"/>
              </a:lnSpc>
              <a:spcBef>
                <a:spcPts val="1200"/>
              </a:spcBef>
              <a:buFont typeface="Arial" panose="020B0604020202020204" pitchFamily="34" charset="0"/>
              <a:buChar char="•"/>
            </a:pPr>
            <a:r>
              <a:rPr lang="en-US" dirty="0">
                <a:latin typeface="Georgia" panose="02040502050405020303" pitchFamily="18" charset="0"/>
                <a:cs typeface="Arial" panose="020B0604020202020204" pitchFamily="34" charset="0"/>
              </a:rPr>
              <a:t>Be eligible to receive an SAI</a:t>
            </a:r>
          </a:p>
          <a:p>
            <a:pPr lvl="1">
              <a:lnSpc>
                <a:spcPct val="95000"/>
              </a:lnSpc>
              <a:spcBef>
                <a:spcPts val="1200"/>
              </a:spcBef>
            </a:pPr>
            <a:endParaRPr lang="en-US" sz="2100" dirty="0">
              <a:latin typeface="Georgia" panose="02040502050405020303" pitchFamily="18" charset="0"/>
              <a:cs typeface="Arial" panose="020B0604020202020204" pitchFamily="34" charset="0"/>
            </a:endParaRPr>
          </a:p>
          <a:p>
            <a:pPr>
              <a:lnSpc>
                <a:spcPct val="95000"/>
              </a:lnSpc>
              <a:spcBef>
                <a:spcPts val="1200"/>
              </a:spcBef>
            </a:pPr>
            <a:endParaRPr lang="en-US" sz="2500" dirty="0">
              <a:latin typeface="Georgia" panose="02040502050405020303" pitchFamily="18" charset="0"/>
              <a:cs typeface="Arial" panose="020B0604020202020204" pitchFamily="34" charset="0"/>
            </a:endParaRPr>
          </a:p>
          <a:p>
            <a:pPr lvl="1">
              <a:lnSpc>
                <a:spcPct val="95000"/>
              </a:lnSpc>
              <a:spcBef>
                <a:spcPts val="1200"/>
              </a:spcBef>
            </a:pPr>
            <a:endParaRPr lang="en-US" sz="2100" dirty="0">
              <a:latin typeface="Georgia" panose="02040502050405020303" pitchFamily="18" charset="0"/>
              <a:cs typeface="Arial" panose="020B0604020202020204" pitchFamily="34" charset="0"/>
            </a:endParaRPr>
          </a:p>
          <a:p>
            <a:pPr lvl="1">
              <a:lnSpc>
                <a:spcPct val="95000"/>
              </a:lnSpc>
              <a:spcBef>
                <a:spcPts val="1200"/>
              </a:spcBef>
            </a:pPr>
            <a:endParaRPr lang="en-US" sz="1000" dirty="0"/>
          </a:p>
        </p:txBody>
      </p:sp>
    </p:spTree>
    <p:extLst>
      <p:ext uri="{BB962C8B-B14F-4D97-AF65-F5344CB8AC3E}">
        <p14:creationId xmlns:p14="http://schemas.microsoft.com/office/powerpoint/2010/main" val="1784338803"/>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CSS PROFILE</a:t>
            </a:r>
            <a:r>
              <a:rPr lang="en-US" dirty="0">
                <a:latin typeface="+mj-lt"/>
              </a:rPr>
              <a:t>	</a:t>
            </a:r>
          </a:p>
        </p:txBody>
      </p:sp>
      <p:sp>
        <p:nvSpPr>
          <p:cNvPr id="3" name="Content Placeholder 2"/>
          <p:cNvSpPr>
            <a:spLocks noGrp="1"/>
          </p:cNvSpPr>
          <p:nvPr>
            <p:ph idx="1"/>
          </p:nvPr>
        </p:nvSpPr>
        <p:spPr>
          <a:xfrm>
            <a:off x="762000" y="1143000"/>
            <a:ext cx="7696200" cy="4852537"/>
          </a:xfrm>
        </p:spPr>
        <p:txBody>
          <a:bodyPr/>
          <a:lstStyle/>
          <a:p>
            <a:pPr>
              <a:spcBef>
                <a:spcPts val="1200"/>
              </a:spcBef>
            </a:pPr>
            <a:r>
              <a:rPr lang="en-US" sz="2300" dirty="0">
                <a:latin typeface="Georgia" panose="02040502050405020303" pitchFamily="18" charset="0"/>
              </a:rPr>
              <a:t>Used by most private colleges to award institutional funds</a:t>
            </a:r>
          </a:p>
          <a:p>
            <a:pPr lvl="1">
              <a:spcBef>
                <a:spcPts val="1200"/>
              </a:spcBef>
              <a:buFont typeface="Arial" panose="020B0604020202020204" pitchFamily="34" charset="0"/>
              <a:buChar char="•"/>
            </a:pPr>
            <a:r>
              <a:rPr lang="en-US" dirty="0">
                <a:latin typeface="Georgia" panose="02040502050405020303" pitchFamily="18" charset="0"/>
              </a:rPr>
              <a:t>https://cssprofile.collegeboard.org/</a:t>
            </a:r>
          </a:p>
          <a:p>
            <a:pPr>
              <a:spcBef>
                <a:spcPts val="1200"/>
              </a:spcBef>
            </a:pPr>
            <a:r>
              <a:rPr lang="en-US" sz="2300" dirty="0">
                <a:latin typeface="Georgia" panose="02040502050405020303" pitchFamily="18" charset="0"/>
              </a:rPr>
              <a:t>Available on October 1</a:t>
            </a:r>
            <a:r>
              <a:rPr lang="en-US" sz="2300" baseline="30000" dirty="0">
                <a:latin typeface="Georgia" panose="02040502050405020303" pitchFamily="18" charset="0"/>
              </a:rPr>
              <a:t>st</a:t>
            </a:r>
            <a:r>
              <a:rPr lang="en-US" sz="2300" dirty="0">
                <a:latin typeface="Georgia" panose="02040502050405020303" pitchFamily="18" charset="0"/>
              </a:rPr>
              <a:t> each year</a:t>
            </a:r>
          </a:p>
          <a:p>
            <a:pPr>
              <a:spcBef>
                <a:spcPts val="1200"/>
              </a:spcBef>
            </a:pPr>
            <a:r>
              <a:rPr lang="en-US" sz="2300" dirty="0">
                <a:latin typeface="Georgia" panose="02040502050405020303" pitchFamily="18" charset="0"/>
              </a:rPr>
              <a:t>$25 initial application fee (one time charge)</a:t>
            </a:r>
          </a:p>
          <a:p>
            <a:pPr lvl="1">
              <a:spcBef>
                <a:spcPts val="1200"/>
              </a:spcBef>
              <a:buFont typeface="Arial" panose="020B0604020202020204" pitchFamily="34" charset="0"/>
              <a:buChar char="•"/>
            </a:pPr>
            <a:r>
              <a:rPr lang="en-US" sz="1800" dirty="0">
                <a:latin typeface="Georgia" panose="02040502050405020303" pitchFamily="18" charset="0"/>
              </a:rPr>
              <a:t>$16 charge for each additional report</a:t>
            </a:r>
          </a:p>
          <a:p>
            <a:pPr>
              <a:spcBef>
                <a:spcPts val="1200"/>
              </a:spcBef>
            </a:pPr>
            <a:r>
              <a:rPr lang="en-US" sz="2300" dirty="0">
                <a:latin typeface="Georgia" panose="02040502050405020303" pitchFamily="18" charset="0"/>
              </a:rPr>
              <a:t>Approximately 300 questions</a:t>
            </a:r>
          </a:p>
          <a:p>
            <a:pPr>
              <a:spcBef>
                <a:spcPts val="1200"/>
              </a:spcBef>
            </a:pPr>
            <a:r>
              <a:rPr lang="en-US" sz="2300" dirty="0">
                <a:latin typeface="Georgia" panose="02040502050405020303" pitchFamily="18" charset="0"/>
              </a:rPr>
              <a:t>Must be filed electronically</a:t>
            </a:r>
          </a:p>
        </p:txBody>
      </p:sp>
      <p:pic>
        <p:nvPicPr>
          <p:cNvPr id="4" name="Picture 3" descr="CSS Profile Participating Institutions and Programs">
            <a:extLst>
              <a:ext uri="{FF2B5EF4-FFF2-40B4-BE49-F238E27FC236}">
                <a16:creationId xmlns:a16="http://schemas.microsoft.com/office/drawing/2014/main" id="{9E96F64C-4D87-D69D-6998-A51E32C8D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 y="5181600"/>
            <a:ext cx="2864304" cy="4414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NYS TAP</a:t>
            </a:r>
          </a:p>
        </p:txBody>
      </p:sp>
      <p:sp>
        <p:nvSpPr>
          <p:cNvPr id="3" name="Content Placeholder 2"/>
          <p:cNvSpPr>
            <a:spLocks noGrp="1"/>
          </p:cNvSpPr>
          <p:nvPr>
            <p:ph idx="1"/>
          </p:nvPr>
        </p:nvSpPr>
        <p:spPr>
          <a:xfrm>
            <a:off x="710293" y="1117031"/>
            <a:ext cx="7723414" cy="4623937"/>
          </a:xfrm>
        </p:spPr>
        <p:txBody>
          <a:bodyPr/>
          <a:lstStyle/>
          <a:p>
            <a:pPr>
              <a:spcBef>
                <a:spcPts val="1800"/>
              </a:spcBef>
            </a:pPr>
            <a:r>
              <a:rPr lang="en-US" dirty="0">
                <a:solidFill>
                  <a:schemeClr val="bg1"/>
                </a:solidFill>
                <a:latin typeface="Georgia" panose="02040502050405020303" pitchFamily="18" charset="0"/>
              </a:rPr>
              <a:t>https://www.tap.hesc.ny.gov/totw/</a:t>
            </a:r>
          </a:p>
          <a:p>
            <a:pPr>
              <a:spcBef>
                <a:spcPts val="1800"/>
              </a:spcBef>
            </a:pPr>
            <a:r>
              <a:rPr lang="en-US" dirty="0">
                <a:latin typeface="Georgia" panose="02040502050405020303" pitchFamily="18" charset="0"/>
              </a:rPr>
              <a:t>Must have a FAFSA on file</a:t>
            </a:r>
          </a:p>
          <a:p>
            <a:pPr>
              <a:spcBef>
                <a:spcPts val="1800"/>
              </a:spcBef>
            </a:pPr>
            <a:r>
              <a:rPr lang="en-US" dirty="0">
                <a:latin typeface="Georgia" panose="02040502050405020303" pitchFamily="18" charset="0"/>
              </a:rPr>
              <a:t>Based on family’s NYS taxable income</a:t>
            </a:r>
          </a:p>
          <a:p>
            <a:pPr>
              <a:spcBef>
                <a:spcPts val="1800"/>
              </a:spcBef>
            </a:pPr>
            <a:r>
              <a:rPr lang="en-US" dirty="0">
                <a:latin typeface="Georgia" panose="02040502050405020303" pitchFamily="18" charset="0"/>
                <a:ea typeface="ＭＳ Ｐゴシック"/>
              </a:rPr>
              <a:t>Awards currently range from $500 - $5665</a:t>
            </a:r>
            <a:endParaRPr lang="en-US" dirty="0">
              <a:latin typeface="Georgia" panose="02040502050405020303" pitchFamily="18" charset="0"/>
            </a:endParaRPr>
          </a:p>
          <a:p>
            <a:pPr>
              <a:spcBef>
                <a:spcPts val="1800"/>
              </a:spcBef>
            </a:pPr>
            <a:r>
              <a:rPr lang="en-US" dirty="0">
                <a:latin typeface="Georgia" panose="02040502050405020303" pitchFamily="18" charset="0"/>
              </a:rPr>
              <a:t>Must attend an eligible NYS institution</a:t>
            </a:r>
          </a:p>
          <a:p>
            <a:pPr>
              <a:spcBef>
                <a:spcPts val="1800"/>
              </a:spcBef>
            </a:pPr>
            <a:r>
              <a:rPr lang="en-US" dirty="0">
                <a:latin typeface="Georgia" panose="02040502050405020303" pitchFamily="18" charset="0"/>
              </a:rPr>
              <a:t>Awards are for 8 semesters of full-time attendance</a:t>
            </a:r>
          </a:p>
        </p:txBody>
      </p:sp>
      <p:pic>
        <p:nvPicPr>
          <p:cNvPr id="4" name="Picture 6" descr="ADA Part Time TAP - Hostos Community College">
            <a:extLst>
              <a:ext uri="{FF2B5EF4-FFF2-40B4-BE49-F238E27FC236}">
                <a16:creationId xmlns:a16="http://schemas.microsoft.com/office/drawing/2014/main" id="{6EAA3028-F3BB-1D77-8834-FA46118FF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93" y="4650590"/>
            <a:ext cx="1956707" cy="1090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028A-AFA1-46A1-9C56-9D2583005B63}"/>
              </a:ext>
            </a:extLst>
          </p:cNvPr>
          <p:cNvSpPr>
            <a:spLocks noGrp="1"/>
          </p:cNvSpPr>
          <p:nvPr>
            <p:ph type="title"/>
          </p:nvPr>
        </p:nvSpPr>
        <p:spPr>
          <a:xfrm>
            <a:off x="457200" y="259979"/>
            <a:ext cx="8229600" cy="677108"/>
          </a:xfrm>
        </p:spPr>
        <p:txBody>
          <a:bodyPr/>
          <a:lstStyle/>
          <a:p>
            <a:r>
              <a:rPr lang="en-US" dirty="0"/>
              <a:t>NYS Excelsior Scholarship</a:t>
            </a:r>
          </a:p>
        </p:txBody>
      </p:sp>
      <p:sp>
        <p:nvSpPr>
          <p:cNvPr id="3" name="Content Placeholder 2">
            <a:extLst>
              <a:ext uri="{FF2B5EF4-FFF2-40B4-BE49-F238E27FC236}">
                <a16:creationId xmlns:a16="http://schemas.microsoft.com/office/drawing/2014/main" id="{A23227EA-27F4-4FB9-87C6-A8C44F112E17}"/>
              </a:ext>
            </a:extLst>
          </p:cNvPr>
          <p:cNvSpPr>
            <a:spLocks noGrp="1"/>
          </p:cNvSpPr>
          <p:nvPr>
            <p:ph idx="1"/>
          </p:nvPr>
        </p:nvSpPr>
        <p:spPr>
          <a:xfrm>
            <a:off x="793750" y="1037886"/>
            <a:ext cx="7556500" cy="4852537"/>
          </a:xfrm>
        </p:spPr>
        <p:txBody>
          <a:bodyPr/>
          <a:lstStyle/>
          <a:p>
            <a:r>
              <a:rPr lang="en-US" sz="2200" u="sng" dirty="0">
                <a:latin typeface="Georgia" panose="02040502050405020303" pitchFamily="18" charset="0"/>
              </a:rPr>
              <a:t>www.hesc.ny.gov/excelsior</a:t>
            </a:r>
          </a:p>
          <a:p>
            <a:r>
              <a:rPr lang="en-US" sz="2200" dirty="0">
                <a:latin typeface="Georgia" panose="02040502050405020303" pitchFamily="18" charset="0"/>
              </a:rPr>
              <a:t>Must be NYS resident at least 12 months prior to first day of enrollment</a:t>
            </a:r>
          </a:p>
          <a:p>
            <a:r>
              <a:rPr lang="en-US" sz="2200" dirty="0">
                <a:latin typeface="Georgia" panose="02040502050405020303" pitchFamily="18" charset="0"/>
              </a:rPr>
              <a:t>Federal AGI cannot exceed $125,000</a:t>
            </a:r>
          </a:p>
          <a:p>
            <a:r>
              <a:rPr lang="en-US" sz="2200" dirty="0">
                <a:latin typeface="Georgia" panose="02040502050405020303" pitchFamily="18" charset="0"/>
              </a:rPr>
              <a:t>Must attend SUNY or CUNY (State or City college in NY)</a:t>
            </a:r>
          </a:p>
          <a:p>
            <a:r>
              <a:rPr lang="en-US" sz="2200" dirty="0">
                <a:latin typeface="Georgia" panose="02040502050405020303" pitchFamily="18" charset="0"/>
              </a:rPr>
              <a:t>Student must be enrolled in at least 12 credits each semester of award; must earn 30 credits per year</a:t>
            </a:r>
          </a:p>
          <a:p>
            <a:r>
              <a:rPr lang="en-US" sz="2200" dirty="0">
                <a:latin typeface="Georgia" panose="02040502050405020303" pitchFamily="18" charset="0"/>
              </a:rPr>
              <a:t>Must agree to live and work in NYS after graduation for the same period of time as the award was received</a:t>
            </a:r>
          </a:p>
          <a:p>
            <a:r>
              <a:rPr lang="en-US" sz="2200" dirty="0">
                <a:latin typeface="Georgia" panose="02040502050405020303" pitchFamily="18" charset="0"/>
              </a:rPr>
              <a:t>Maximum award is $5,500</a:t>
            </a:r>
          </a:p>
          <a:p>
            <a:pPr lvl="1">
              <a:buFont typeface="Arial" panose="020B0604020202020204" pitchFamily="34" charset="0"/>
              <a:buChar char="•"/>
            </a:pPr>
            <a:r>
              <a:rPr lang="en-US" sz="1800" dirty="0">
                <a:latin typeface="Georgia" panose="02040502050405020303" pitchFamily="18" charset="0"/>
              </a:rPr>
              <a:t>if eligible, the recipient will receive a tuition credit   	   </a:t>
            </a:r>
            <a:r>
              <a:rPr lang="en-US" sz="1600" dirty="0">
                <a:latin typeface="Georgia" panose="02040502050405020303" pitchFamily="18" charset="0"/>
              </a:rPr>
              <a:t>	  	</a:t>
            </a:r>
            <a:endParaRPr lang="en-US" sz="1600" dirty="0">
              <a:latin typeface="+mn-lt"/>
            </a:endParaRPr>
          </a:p>
          <a:p>
            <a:pPr marL="0" indent="0">
              <a:buNone/>
            </a:pPr>
            <a:endParaRPr lang="en-US" sz="2000" dirty="0">
              <a:latin typeface="+mn-lt"/>
            </a:endParaRPr>
          </a:p>
          <a:p>
            <a:pPr marL="0" indent="0">
              <a:buNone/>
            </a:pPr>
            <a:endParaRPr lang="en-US" sz="2000" dirty="0">
              <a:latin typeface="+mn-lt"/>
            </a:endParaRPr>
          </a:p>
        </p:txBody>
      </p:sp>
      <p:pic>
        <p:nvPicPr>
          <p:cNvPr id="4" name="Picture 8" descr="New York's Promise to Students: Ever Upward">
            <a:extLst>
              <a:ext uri="{FF2B5EF4-FFF2-40B4-BE49-F238E27FC236}">
                <a16:creationId xmlns:a16="http://schemas.microsoft.com/office/drawing/2014/main" id="{F52E6403-A051-7C5A-C231-305B987FA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5334000"/>
            <a:ext cx="1636133" cy="54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462797"/>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What is Financial Aid?</a:t>
            </a:r>
          </a:p>
        </p:txBody>
      </p:sp>
      <p:sp>
        <p:nvSpPr>
          <p:cNvPr id="3" name="Content Placeholder 2"/>
          <p:cNvSpPr>
            <a:spLocks noGrp="1"/>
          </p:cNvSpPr>
          <p:nvPr>
            <p:ph idx="1"/>
          </p:nvPr>
        </p:nvSpPr>
        <p:spPr>
          <a:xfrm>
            <a:off x="762000" y="1371600"/>
            <a:ext cx="7772400" cy="4419601"/>
          </a:xfrm>
        </p:spPr>
        <p:txBody>
          <a:bodyPr/>
          <a:lstStyle/>
          <a:p>
            <a:pPr marL="0" indent="0">
              <a:buNone/>
            </a:pPr>
            <a:r>
              <a:rPr lang="en-US" sz="3000" dirty="0">
                <a:latin typeface="Georgia" panose="02040502050405020303" pitchFamily="18" charset="0"/>
                <a:cs typeface="Arial" panose="020B0604020202020204" pitchFamily="34" charset="0"/>
              </a:rPr>
              <a:t>Financial aid is a term referring to any program that offers financial assistance towards the cost of pursuing an education. </a:t>
            </a:r>
          </a:p>
          <a:p>
            <a:pPr marL="0" indent="0">
              <a:buNone/>
            </a:pPr>
            <a:endParaRPr lang="en-US" sz="2000" dirty="0">
              <a:latin typeface="Georgia" panose="02040502050405020303" pitchFamily="18" charset="0"/>
              <a:cs typeface="Arial" panose="020B0604020202020204" pitchFamily="34" charset="0"/>
            </a:endParaRPr>
          </a:p>
          <a:p>
            <a:pPr lvl="1">
              <a:buFont typeface="Arial" panose="020B0604020202020204" pitchFamily="34" charset="0"/>
              <a:buChar char="•"/>
            </a:pPr>
            <a:r>
              <a:rPr lang="en-US" sz="2600" dirty="0">
                <a:latin typeface="Georgia" panose="02040502050405020303" pitchFamily="18" charset="0"/>
                <a:cs typeface="Arial" panose="020B0604020202020204" pitchFamily="34" charset="0"/>
              </a:rPr>
              <a:t>Includes grants, scholarships, sponsorships, loans, work-study, etc.</a:t>
            </a:r>
          </a:p>
          <a:p>
            <a:pPr marL="0" indent="0">
              <a:buNone/>
            </a:pPr>
            <a:endParaRPr lang="en-US" sz="1000" dirty="0"/>
          </a:p>
        </p:txBody>
      </p:sp>
    </p:spTree>
    <p:extLst>
      <p:ext uri="{BB962C8B-B14F-4D97-AF65-F5344CB8AC3E}">
        <p14:creationId xmlns:p14="http://schemas.microsoft.com/office/powerpoint/2010/main" val="3257199991"/>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Frequent Errors</a:t>
            </a:r>
            <a:endParaRPr lang="en-US" dirty="0">
              <a:latin typeface="Georgia" panose="02040502050405020303" pitchFamily="18" charset="0"/>
              <a:cs typeface="Arial" panose="020B0604020202020204" pitchFamily="34" charset="0"/>
            </a:endParaRPr>
          </a:p>
        </p:txBody>
      </p:sp>
      <p:sp>
        <p:nvSpPr>
          <p:cNvPr id="3" name="Content Placeholder 2"/>
          <p:cNvSpPr>
            <a:spLocks noGrp="1"/>
          </p:cNvSpPr>
          <p:nvPr>
            <p:ph idx="1"/>
          </p:nvPr>
        </p:nvSpPr>
        <p:spPr>
          <a:xfrm>
            <a:off x="685800" y="1295400"/>
            <a:ext cx="7772400" cy="4852537"/>
          </a:xfrm>
        </p:spPr>
        <p:txBody>
          <a:bodyPr/>
          <a:lstStyle/>
          <a:p>
            <a:pPr>
              <a:lnSpc>
                <a:spcPct val="90000"/>
              </a:lnSpc>
              <a:spcBef>
                <a:spcPts val="900"/>
              </a:spcBef>
            </a:pPr>
            <a:r>
              <a:rPr lang="en-US" dirty="0">
                <a:latin typeface="Georgia" panose="02040502050405020303" pitchFamily="18" charset="0"/>
                <a:cs typeface="Arial" panose="020B0604020202020204" pitchFamily="34" charset="0"/>
              </a:rPr>
              <a:t>Social Security Numbers</a:t>
            </a:r>
          </a:p>
          <a:p>
            <a:pPr lvl="1">
              <a:lnSpc>
                <a:spcPct val="90000"/>
              </a:lnSpc>
              <a:spcBef>
                <a:spcPts val="600"/>
              </a:spcBef>
            </a:pPr>
            <a:r>
              <a:rPr lang="en-US" dirty="0">
                <a:latin typeface="Georgia" panose="02040502050405020303" pitchFamily="18" charset="0"/>
                <a:cs typeface="Arial" panose="020B0604020202020204" pitchFamily="34" charset="0"/>
              </a:rPr>
              <a:t>Use exact spelling of name on social security card and correct social security number</a:t>
            </a:r>
            <a:endParaRPr lang="en-US" sz="2800" dirty="0">
              <a:latin typeface="Georgia" panose="02040502050405020303" pitchFamily="18" charset="0"/>
              <a:cs typeface="Arial" panose="020B0604020202020204" pitchFamily="34" charset="0"/>
            </a:endParaRPr>
          </a:p>
          <a:p>
            <a:pPr>
              <a:lnSpc>
                <a:spcPct val="90000"/>
              </a:lnSpc>
              <a:spcBef>
                <a:spcPts val="900"/>
              </a:spcBef>
            </a:pPr>
            <a:r>
              <a:rPr lang="en-US" dirty="0">
                <a:latin typeface="Georgia" panose="02040502050405020303" pitchFamily="18" charset="0"/>
                <a:cs typeface="Arial" panose="020B0604020202020204" pitchFamily="34" charset="0"/>
              </a:rPr>
              <a:t>Divorced/widowed/remarried parental information</a:t>
            </a:r>
          </a:p>
          <a:p>
            <a:pPr>
              <a:lnSpc>
                <a:spcPct val="90000"/>
              </a:lnSpc>
              <a:spcBef>
                <a:spcPts val="900"/>
              </a:spcBef>
            </a:pPr>
            <a:r>
              <a:rPr lang="en-US" dirty="0">
                <a:latin typeface="Georgia" panose="02040502050405020303" pitchFamily="18" charset="0"/>
                <a:cs typeface="Arial" panose="020B0604020202020204" pitchFamily="34" charset="0"/>
              </a:rPr>
              <a:t>Income earned by parents/stepparents</a:t>
            </a:r>
          </a:p>
          <a:p>
            <a:pPr>
              <a:lnSpc>
                <a:spcPct val="90000"/>
              </a:lnSpc>
              <a:spcBef>
                <a:spcPts val="900"/>
              </a:spcBef>
            </a:pPr>
            <a:r>
              <a:rPr lang="en-US" dirty="0">
                <a:latin typeface="Georgia" panose="02040502050405020303" pitchFamily="18" charset="0"/>
                <a:cs typeface="Arial" panose="020B0604020202020204" pitchFamily="34" charset="0"/>
              </a:rPr>
              <a:t>Untaxed income</a:t>
            </a:r>
          </a:p>
          <a:p>
            <a:pPr>
              <a:lnSpc>
                <a:spcPct val="90000"/>
              </a:lnSpc>
              <a:spcBef>
                <a:spcPts val="900"/>
              </a:spcBef>
            </a:pPr>
            <a:r>
              <a:rPr lang="en-US" dirty="0">
                <a:latin typeface="Georgia" panose="02040502050405020303" pitchFamily="18" charset="0"/>
                <a:cs typeface="Arial" panose="020B0604020202020204" pitchFamily="34" charset="0"/>
              </a:rPr>
              <a:t>U.S. income taxes paid </a:t>
            </a:r>
          </a:p>
          <a:p>
            <a:pPr>
              <a:lnSpc>
                <a:spcPct val="90000"/>
              </a:lnSpc>
              <a:spcBef>
                <a:spcPts val="900"/>
              </a:spcBef>
            </a:pPr>
            <a:r>
              <a:rPr lang="en-US" dirty="0">
                <a:latin typeface="Georgia" panose="02040502050405020303" pitchFamily="18" charset="0"/>
                <a:cs typeface="Arial" panose="020B0604020202020204" pitchFamily="34" charset="0"/>
              </a:rPr>
              <a:t>Household size</a:t>
            </a:r>
          </a:p>
          <a:p>
            <a:pPr>
              <a:lnSpc>
                <a:spcPct val="90000"/>
              </a:lnSpc>
              <a:spcBef>
                <a:spcPts val="900"/>
              </a:spcBef>
            </a:pPr>
            <a:r>
              <a:rPr lang="en-US" dirty="0">
                <a:latin typeface="Georgia" panose="02040502050405020303" pitchFamily="18" charset="0"/>
                <a:cs typeface="Arial" panose="020B0604020202020204" pitchFamily="34" charset="0"/>
              </a:rPr>
              <a:t>Real estate and investment net worth</a:t>
            </a:r>
          </a:p>
        </p:txBody>
      </p:sp>
    </p:spTree>
    <p:extLst>
      <p:ext uri="{BB962C8B-B14F-4D97-AF65-F5344CB8AC3E}">
        <p14:creationId xmlns:p14="http://schemas.microsoft.com/office/powerpoint/2010/main" val="745184024"/>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What happens after I apply?</a:t>
            </a:r>
          </a:p>
        </p:txBody>
      </p:sp>
      <p:sp>
        <p:nvSpPr>
          <p:cNvPr id="3" name="Content Placeholder 2"/>
          <p:cNvSpPr>
            <a:spLocks noGrp="1"/>
          </p:cNvSpPr>
          <p:nvPr>
            <p:ph idx="1"/>
          </p:nvPr>
        </p:nvSpPr>
        <p:spPr>
          <a:xfrm>
            <a:off x="685800" y="1066800"/>
            <a:ext cx="7453086" cy="4876800"/>
          </a:xfrm>
        </p:spPr>
        <p:txBody>
          <a:bodyPr/>
          <a:lstStyle/>
          <a:p>
            <a:pPr>
              <a:spcBef>
                <a:spcPts val="1200"/>
              </a:spcBef>
            </a:pPr>
            <a:r>
              <a:rPr lang="en-US" sz="2200" dirty="0">
                <a:latin typeface="Georgia" panose="02040502050405020303" pitchFamily="18" charset="0"/>
                <a:cs typeface="Arial" panose="020B0604020202020204" pitchFamily="34" charset="0"/>
              </a:rPr>
              <a:t>A FAFSA submission summary (formerly Student Aid Report) is sent to the student and colleges listed.</a:t>
            </a:r>
          </a:p>
          <a:p>
            <a:pPr lvl="1">
              <a:spcBef>
                <a:spcPts val="1200"/>
              </a:spcBef>
              <a:buFont typeface="Arial" panose="020B0604020202020204" pitchFamily="34" charset="0"/>
              <a:buChar char="•"/>
            </a:pPr>
            <a:r>
              <a:rPr lang="en-US" sz="1800" dirty="0">
                <a:latin typeface="Georgia" panose="02040502050405020303" pitchFamily="18" charset="0"/>
                <a:cs typeface="Arial" panose="020B0604020202020204" pitchFamily="34" charset="0"/>
              </a:rPr>
              <a:t>Verify that the information is correct</a:t>
            </a:r>
          </a:p>
          <a:p>
            <a:pPr lvl="2">
              <a:spcBef>
                <a:spcPts val="1200"/>
              </a:spcBef>
              <a:buFont typeface="Arial" panose="020B0604020202020204" pitchFamily="34" charset="0"/>
              <a:buChar char="•"/>
            </a:pPr>
            <a:r>
              <a:rPr lang="en-US" sz="1600" dirty="0">
                <a:latin typeface="Georgia" panose="02040502050405020303" pitchFamily="18" charset="0"/>
                <a:cs typeface="Arial" panose="020B0604020202020204" pitchFamily="34" charset="0"/>
              </a:rPr>
              <a:t>If corrections are needed, return to studentaid.gov and make corrections as soon as possible</a:t>
            </a:r>
          </a:p>
          <a:p>
            <a:pPr>
              <a:spcBef>
                <a:spcPts val="1200"/>
              </a:spcBef>
            </a:pPr>
            <a:r>
              <a:rPr lang="en-US" sz="2200" dirty="0">
                <a:latin typeface="Georgia" panose="02040502050405020303" pitchFamily="18" charset="0"/>
                <a:cs typeface="Arial" panose="020B0604020202020204" pitchFamily="34" charset="0"/>
              </a:rPr>
              <a:t>Review the Student Aid Index</a:t>
            </a:r>
          </a:p>
          <a:p>
            <a:pPr lvl="1">
              <a:spcBef>
                <a:spcPts val="1200"/>
              </a:spcBef>
              <a:buFont typeface="Arial" panose="020B0604020202020204" pitchFamily="34" charset="0"/>
              <a:buChar char="•"/>
            </a:pPr>
            <a:r>
              <a:rPr lang="en-US" sz="1800" dirty="0">
                <a:latin typeface="Georgia" panose="02040502050405020303" pitchFamily="18" charset="0"/>
                <a:cs typeface="Arial" panose="020B0604020202020204" pitchFamily="34" charset="0"/>
              </a:rPr>
              <a:t>Schools will use this number to determine aid eligibility</a:t>
            </a:r>
          </a:p>
          <a:p>
            <a:pPr>
              <a:spcBef>
                <a:spcPts val="1200"/>
              </a:spcBef>
            </a:pPr>
            <a:r>
              <a:rPr lang="en-US" sz="2200" dirty="0">
                <a:latin typeface="Georgia" panose="02040502050405020303" pitchFamily="18" charset="0"/>
                <a:cs typeface="Arial" panose="020B0604020202020204" pitchFamily="34" charset="0"/>
              </a:rPr>
              <a:t>Colleges will send communication outlining a financial aid package</a:t>
            </a:r>
          </a:p>
          <a:p>
            <a:pPr lvl="1">
              <a:spcBef>
                <a:spcPts val="1200"/>
              </a:spcBef>
              <a:buFont typeface="Arial" panose="020B0604020202020204" pitchFamily="34" charset="0"/>
              <a:buChar char="•"/>
            </a:pPr>
            <a:r>
              <a:rPr lang="en-US" sz="1800" dirty="0">
                <a:latin typeface="Georgia" panose="02040502050405020303" pitchFamily="18" charset="0"/>
                <a:cs typeface="Arial" panose="020B0604020202020204" pitchFamily="34" charset="0"/>
              </a:rPr>
              <a:t>Read financial aid information carefully</a:t>
            </a:r>
          </a:p>
          <a:p>
            <a:pPr lvl="1">
              <a:spcBef>
                <a:spcPts val="1200"/>
              </a:spcBef>
              <a:buFont typeface="Arial" panose="020B0604020202020204" pitchFamily="34" charset="0"/>
              <a:buChar char="•"/>
            </a:pPr>
            <a:r>
              <a:rPr lang="en-US" sz="1800" dirty="0">
                <a:latin typeface="Georgia" panose="02040502050405020303" pitchFamily="18" charset="0"/>
                <a:cs typeface="Arial" panose="020B0604020202020204" pitchFamily="34" charset="0"/>
              </a:rPr>
              <a:t>Some colleges require students to accept or reject some or all aid offered</a:t>
            </a:r>
          </a:p>
          <a:p>
            <a:pPr marL="0" indent="0">
              <a:lnSpc>
                <a:spcPct val="95000"/>
              </a:lnSpc>
              <a:spcBef>
                <a:spcPts val="1200"/>
              </a:spcBef>
              <a:buNone/>
            </a:pPr>
            <a:r>
              <a:rPr lang="en-US" sz="1700" dirty="0">
                <a:latin typeface="Georgia" panose="02040502050405020303" pitchFamily="18" charset="0"/>
                <a:cs typeface="Arial" panose="020B0604020202020204" pitchFamily="34" charset="0"/>
              </a:rPr>
              <a:t> </a:t>
            </a:r>
          </a:p>
          <a:p>
            <a:pPr>
              <a:lnSpc>
                <a:spcPct val="95000"/>
              </a:lnSpc>
              <a:spcBef>
                <a:spcPts val="1200"/>
              </a:spcBef>
            </a:pPr>
            <a:endParaRPr lang="en-US" sz="2500" dirty="0">
              <a:latin typeface="Georgia" panose="02040502050405020303" pitchFamily="18" charset="0"/>
              <a:cs typeface="Arial" panose="020B0604020202020204" pitchFamily="34" charset="0"/>
            </a:endParaRPr>
          </a:p>
          <a:p>
            <a:pPr lvl="1">
              <a:lnSpc>
                <a:spcPct val="95000"/>
              </a:lnSpc>
              <a:spcBef>
                <a:spcPts val="1200"/>
              </a:spcBef>
            </a:pPr>
            <a:endParaRPr lang="en-US" sz="2100" dirty="0">
              <a:latin typeface="Georgia" panose="02040502050405020303" pitchFamily="18" charset="0"/>
              <a:cs typeface="Arial" panose="020B0604020202020204" pitchFamily="34" charset="0"/>
            </a:endParaRPr>
          </a:p>
          <a:p>
            <a:pPr lvl="1">
              <a:lnSpc>
                <a:spcPct val="95000"/>
              </a:lnSpc>
              <a:spcBef>
                <a:spcPts val="1200"/>
              </a:spcBef>
            </a:pPr>
            <a:endParaRPr lang="en-US" sz="1000" dirty="0"/>
          </a:p>
        </p:txBody>
      </p:sp>
    </p:spTree>
    <p:extLst>
      <p:ext uri="{BB962C8B-B14F-4D97-AF65-F5344CB8AC3E}">
        <p14:creationId xmlns:p14="http://schemas.microsoft.com/office/powerpoint/2010/main" val="1520347170"/>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mj-lt"/>
              </a:rPr>
              <a:t>What is Cost of Attendance (COA)?</a:t>
            </a:r>
          </a:p>
        </p:txBody>
      </p:sp>
      <p:sp>
        <p:nvSpPr>
          <p:cNvPr id="3" name="Content Placeholder 2"/>
          <p:cNvSpPr>
            <a:spLocks noGrp="1"/>
          </p:cNvSpPr>
          <p:nvPr>
            <p:ph idx="1"/>
          </p:nvPr>
        </p:nvSpPr>
        <p:spPr>
          <a:xfrm>
            <a:off x="1914277" y="1295847"/>
            <a:ext cx="5324723" cy="4215647"/>
          </a:xfrm>
        </p:spPr>
        <p:txBody>
          <a:bodyPr/>
          <a:lstStyle/>
          <a:p>
            <a:pPr>
              <a:spcBef>
                <a:spcPts val="1800"/>
              </a:spcBef>
              <a:spcAft>
                <a:spcPts val="2400"/>
              </a:spcAft>
            </a:pPr>
            <a:r>
              <a:rPr lang="en-US" sz="2500" dirty="0">
                <a:latin typeface="+mj-lt"/>
                <a:cs typeface="Arial" panose="020B0604020202020204" pitchFamily="34" charset="0"/>
              </a:rPr>
              <a:t>Tuition and fees</a:t>
            </a:r>
          </a:p>
          <a:p>
            <a:pPr>
              <a:spcBef>
                <a:spcPts val="1800"/>
              </a:spcBef>
              <a:spcAft>
                <a:spcPts val="2400"/>
              </a:spcAft>
            </a:pPr>
            <a:r>
              <a:rPr lang="en-US" sz="2500" dirty="0">
                <a:latin typeface="+mj-lt"/>
                <a:cs typeface="Arial" panose="020B0604020202020204" pitchFamily="34" charset="0"/>
              </a:rPr>
              <a:t>Housing and meals</a:t>
            </a:r>
          </a:p>
          <a:p>
            <a:pPr>
              <a:spcBef>
                <a:spcPts val="1800"/>
              </a:spcBef>
              <a:spcAft>
                <a:spcPts val="2400"/>
              </a:spcAft>
            </a:pPr>
            <a:r>
              <a:rPr lang="en-US" sz="2500" dirty="0">
                <a:latin typeface="+mj-lt"/>
                <a:cs typeface="Arial" panose="020B0604020202020204" pitchFamily="34" charset="0"/>
              </a:rPr>
              <a:t>Books and supplies</a:t>
            </a:r>
          </a:p>
          <a:p>
            <a:pPr>
              <a:spcBef>
                <a:spcPts val="1800"/>
              </a:spcBef>
              <a:spcAft>
                <a:spcPts val="2400"/>
              </a:spcAft>
            </a:pPr>
            <a:r>
              <a:rPr lang="en-US" sz="2500" dirty="0">
                <a:latin typeface="+mj-lt"/>
                <a:cs typeface="Arial" panose="020B0604020202020204" pitchFamily="34" charset="0"/>
              </a:rPr>
              <a:t>Transportation</a:t>
            </a:r>
          </a:p>
          <a:p>
            <a:pPr>
              <a:spcBef>
                <a:spcPts val="1800"/>
              </a:spcBef>
              <a:spcAft>
                <a:spcPts val="2400"/>
              </a:spcAft>
            </a:pPr>
            <a:r>
              <a:rPr lang="en-US" sz="2500" dirty="0">
                <a:latin typeface="+mj-lt"/>
                <a:cs typeface="Arial" panose="020B0604020202020204" pitchFamily="34" charset="0"/>
              </a:rPr>
              <a:t>Miscellaneous personal expenses </a:t>
            </a:r>
          </a:p>
          <a:p>
            <a:pPr marL="0" indent="0">
              <a:spcBef>
                <a:spcPts val="1800"/>
              </a:spcBef>
              <a:spcAft>
                <a:spcPts val="0"/>
              </a:spcAft>
              <a:buNone/>
            </a:pPr>
            <a:endParaRPr lang="en-US" dirty="0">
              <a:latin typeface="+mj-lt"/>
            </a:endParaRPr>
          </a:p>
        </p:txBody>
      </p:sp>
      <p:grpSp>
        <p:nvGrpSpPr>
          <p:cNvPr id="14" name="Group 13"/>
          <p:cNvGrpSpPr/>
          <p:nvPr/>
        </p:nvGrpSpPr>
        <p:grpSpPr>
          <a:xfrm>
            <a:off x="914400" y="1219200"/>
            <a:ext cx="1048297" cy="4292295"/>
            <a:chOff x="551903" y="1270305"/>
            <a:chExt cx="1048297" cy="4292295"/>
          </a:xfrm>
        </p:grpSpPr>
        <p:sp>
          <p:nvSpPr>
            <p:cNvPr id="4" name="Rectangle 3">
              <a:extLst>
                <a:ext uri="{FF2B5EF4-FFF2-40B4-BE49-F238E27FC236}">
                  <a16:creationId xmlns:a16="http://schemas.microsoft.com/office/drawing/2014/main" id="{55456A23-69BA-4151-9ABC-1A209A2A3136}"/>
                </a:ext>
              </a:extLst>
            </p:cNvPr>
            <p:cNvSpPr/>
            <p:nvPr/>
          </p:nvSpPr>
          <p:spPr>
            <a:xfrm>
              <a:off x="551903" y="4918947"/>
              <a:ext cx="1048296" cy="643653"/>
            </a:xfrm>
            <a:prstGeom prst="rect">
              <a:avLst/>
            </a:prstGeom>
            <a:solidFill>
              <a:srgbClr val="C54FA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0FFA9E-B79F-4A6A-B22E-B164473D6D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73" y="4918947"/>
              <a:ext cx="643653" cy="643653"/>
            </a:xfrm>
            <a:prstGeom prst="rect">
              <a:avLst/>
            </a:prstGeom>
          </p:spPr>
        </p:pic>
        <p:sp>
          <p:nvSpPr>
            <p:cNvPr id="6" name="Rectangle 5">
              <a:extLst>
                <a:ext uri="{FF2B5EF4-FFF2-40B4-BE49-F238E27FC236}">
                  <a16:creationId xmlns:a16="http://schemas.microsoft.com/office/drawing/2014/main" id="{EDBE9B5D-146B-48A6-97DE-5B70C26389EA}"/>
                </a:ext>
              </a:extLst>
            </p:cNvPr>
            <p:cNvSpPr/>
            <p:nvPr/>
          </p:nvSpPr>
          <p:spPr>
            <a:xfrm>
              <a:off x="551904" y="4051580"/>
              <a:ext cx="1048296" cy="643653"/>
            </a:xfrm>
            <a:prstGeom prst="rect">
              <a:avLst/>
            </a:prstGeom>
            <a:solidFill>
              <a:srgbClr val="C54FA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5015EF-B030-4189-B416-8215C88101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794" y="4038600"/>
              <a:ext cx="685800" cy="685800"/>
            </a:xfrm>
            <a:prstGeom prst="rect">
              <a:avLst/>
            </a:prstGeom>
          </p:spPr>
        </p:pic>
        <p:sp>
          <p:nvSpPr>
            <p:cNvPr id="8" name="Rectangle 7">
              <a:extLst>
                <a:ext uri="{FF2B5EF4-FFF2-40B4-BE49-F238E27FC236}">
                  <a16:creationId xmlns:a16="http://schemas.microsoft.com/office/drawing/2014/main" id="{6A534659-B095-4EA6-B9DB-1E822C700081}"/>
                </a:ext>
              </a:extLst>
            </p:cNvPr>
            <p:cNvSpPr/>
            <p:nvPr/>
          </p:nvSpPr>
          <p:spPr>
            <a:xfrm>
              <a:off x="559255" y="3166347"/>
              <a:ext cx="1040945" cy="643653"/>
            </a:xfrm>
            <a:prstGeom prst="rect">
              <a:avLst/>
            </a:prstGeom>
            <a:solidFill>
              <a:srgbClr val="C54FA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DB0A180-BAF3-47B4-883C-58D8435FDDCF}"/>
                </a:ext>
              </a:extLst>
            </p:cNvPr>
            <p:cNvPicPr>
              <a:picLocks noChangeAspect="1"/>
            </p:cNvPicPr>
            <p:nvPr/>
          </p:nvPicPr>
          <p:blipFill>
            <a:blip r:embed="rId5"/>
            <a:stretch>
              <a:fillRect/>
            </a:stretch>
          </p:blipFill>
          <p:spPr>
            <a:xfrm>
              <a:off x="805407" y="3213853"/>
              <a:ext cx="548640" cy="548640"/>
            </a:xfrm>
            <a:prstGeom prst="rect">
              <a:avLst/>
            </a:prstGeom>
          </p:spPr>
        </p:pic>
        <p:sp>
          <p:nvSpPr>
            <p:cNvPr id="10" name="Rectangle 9">
              <a:extLst>
                <a:ext uri="{FF2B5EF4-FFF2-40B4-BE49-F238E27FC236}">
                  <a16:creationId xmlns:a16="http://schemas.microsoft.com/office/drawing/2014/main" id="{3CB52162-430D-4D01-9AC6-6D30DCD6E2A1}"/>
                </a:ext>
              </a:extLst>
            </p:cNvPr>
            <p:cNvSpPr/>
            <p:nvPr/>
          </p:nvSpPr>
          <p:spPr>
            <a:xfrm>
              <a:off x="559255" y="2251947"/>
              <a:ext cx="1040945" cy="643653"/>
            </a:xfrm>
            <a:prstGeom prst="rect">
              <a:avLst/>
            </a:prstGeom>
            <a:solidFill>
              <a:srgbClr val="C54FA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461CE08-B4E3-450C-9815-778051893F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27" y="2230873"/>
              <a:ext cx="685800" cy="685800"/>
            </a:xfrm>
            <a:prstGeom prst="rect">
              <a:avLst/>
            </a:prstGeom>
          </p:spPr>
        </p:pic>
        <p:sp>
          <p:nvSpPr>
            <p:cNvPr id="12" name="Rectangle 11">
              <a:extLst>
                <a:ext uri="{FF2B5EF4-FFF2-40B4-BE49-F238E27FC236}">
                  <a16:creationId xmlns:a16="http://schemas.microsoft.com/office/drawing/2014/main" id="{C32B4D95-7685-4620-AEC0-212D76DB2883}"/>
                </a:ext>
              </a:extLst>
            </p:cNvPr>
            <p:cNvSpPr/>
            <p:nvPr/>
          </p:nvSpPr>
          <p:spPr>
            <a:xfrm>
              <a:off x="588914" y="1320072"/>
              <a:ext cx="1011286" cy="643653"/>
            </a:xfrm>
            <a:prstGeom prst="rect">
              <a:avLst/>
            </a:prstGeom>
            <a:solidFill>
              <a:srgbClr val="C54FAF"/>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3B1F862-BA6A-49F1-9AE3-DD415174AA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657" y="1270305"/>
              <a:ext cx="685800" cy="685800"/>
            </a:xfrm>
            <a:prstGeom prst="rect">
              <a:avLst/>
            </a:prstGeom>
          </p:spPr>
        </p:pic>
      </p:grpSp>
    </p:spTree>
    <p:extLst>
      <p:ext uri="{BB962C8B-B14F-4D97-AF65-F5344CB8AC3E}">
        <p14:creationId xmlns:p14="http://schemas.microsoft.com/office/powerpoint/2010/main" val="3847736955"/>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What is the Financial Need?</a:t>
            </a:r>
          </a:p>
        </p:txBody>
      </p:sp>
      <p:sp>
        <p:nvSpPr>
          <p:cNvPr id="3" name="Content Placeholder 2"/>
          <p:cNvSpPr>
            <a:spLocks noGrp="1"/>
          </p:cNvSpPr>
          <p:nvPr>
            <p:ph idx="1"/>
          </p:nvPr>
        </p:nvSpPr>
        <p:spPr>
          <a:xfrm>
            <a:off x="533400" y="1143000"/>
            <a:ext cx="8001000" cy="4928737"/>
          </a:xfrm>
        </p:spPr>
        <p:txBody>
          <a:bodyPr/>
          <a:lstStyle/>
          <a:p>
            <a:pPr algn="ctr">
              <a:spcBef>
                <a:spcPct val="100000"/>
              </a:spcBef>
              <a:buNone/>
            </a:pPr>
            <a:endParaRPr lang="en-US" sz="3200" dirty="0">
              <a:latin typeface="+mn-lt"/>
            </a:endParaRPr>
          </a:p>
          <a:p>
            <a:pPr>
              <a:spcBef>
                <a:spcPct val="100000"/>
              </a:spcBef>
              <a:buNone/>
            </a:pPr>
            <a:r>
              <a:rPr lang="en-US" sz="3200" dirty="0">
                <a:latin typeface="+mn-lt"/>
                <a:cs typeface="Arial" panose="020B0604020202020204" pitchFamily="34" charset="0"/>
              </a:rPr>
              <a:t>			</a:t>
            </a:r>
            <a:r>
              <a:rPr lang="en-US" sz="3200" dirty="0">
                <a:latin typeface="Georgia" panose="02040502050405020303" pitchFamily="18" charset="0"/>
                <a:cs typeface="Arial" panose="020B0604020202020204" pitchFamily="34" charset="0"/>
              </a:rPr>
              <a:t>		Cost</a:t>
            </a:r>
            <a:r>
              <a:rPr lang="en-US" sz="3200" b="1" dirty="0">
                <a:latin typeface="Georgia" panose="02040502050405020303" pitchFamily="18" charset="0"/>
                <a:cs typeface="Arial" panose="020B0604020202020204" pitchFamily="34" charset="0"/>
              </a:rPr>
              <a:t> </a:t>
            </a:r>
            <a:r>
              <a:rPr lang="en-US" sz="3200" dirty="0">
                <a:latin typeface="Georgia" panose="02040502050405020303" pitchFamily="18" charset="0"/>
                <a:cs typeface="Arial" panose="020B0604020202020204" pitchFamily="34" charset="0"/>
              </a:rPr>
              <a:t>of</a:t>
            </a:r>
            <a:r>
              <a:rPr lang="en-US" sz="3200" b="1" dirty="0">
                <a:latin typeface="Georgia" panose="02040502050405020303" pitchFamily="18" charset="0"/>
                <a:cs typeface="Arial" panose="020B0604020202020204" pitchFamily="34" charset="0"/>
              </a:rPr>
              <a:t> </a:t>
            </a:r>
            <a:r>
              <a:rPr lang="en-US" sz="3200" dirty="0">
                <a:latin typeface="Georgia" panose="02040502050405020303" pitchFamily="18" charset="0"/>
                <a:cs typeface="Arial" panose="020B0604020202020204" pitchFamily="34" charset="0"/>
              </a:rPr>
              <a:t>Attendance  (COA)</a:t>
            </a:r>
          </a:p>
          <a:p>
            <a:pPr>
              <a:spcBef>
                <a:spcPts val="1800"/>
              </a:spcBef>
              <a:buNone/>
            </a:pPr>
            <a:r>
              <a:rPr lang="en-US" sz="3200" dirty="0">
                <a:latin typeface="Georgia" panose="02040502050405020303" pitchFamily="18" charset="0"/>
                <a:cs typeface="Arial" panose="020B0604020202020204" pitchFamily="34" charset="0"/>
              </a:rPr>
              <a:t>			 –</a:t>
            </a:r>
            <a:r>
              <a:rPr lang="en-US" sz="3200" dirty="0">
                <a:solidFill>
                  <a:srgbClr val="CC0099"/>
                </a:solidFill>
                <a:latin typeface="Georgia" panose="02040502050405020303" pitchFamily="18" charset="0"/>
                <a:cs typeface="Arial" panose="020B0604020202020204" pitchFamily="34" charset="0"/>
              </a:rPr>
              <a:t> 	</a:t>
            </a:r>
            <a:r>
              <a:rPr lang="en-US" sz="3200" dirty="0">
                <a:latin typeface="Georgia" panose="02040502050405020303" pitchFamily="18" charset="0"/>
                <a:cs typeface="Arial" panose="020B0604020202020204" pitchFamily="34" charset="0"/>
              </a:rPr>
              <a:t>Student Aid Index (SAI)</a:t>
            </a:r>
          </a:p>
          <a:p>
            <a:pPr>
              <a:spcBef>
                <a:spcPts val="3000"/>
              </a:spcBef>
              <a:buNone/>
            </a:pPr>
            <a:r>
              <a:rPr lang="en-US" sz="3200" dirty="0">
                <a:latin typeface="Georgia" panose="02040502050405020303" pitchFamily="18" charset="0"/>
                <a:cs typeface="Arial" panose="020B0604020202020204" pitchFamily="34" charset="0"/>
              </a:rPr>
              <a:t>			 =		Financial Need</a:t>
            </a:r>
          </a:p>
          <a:p>
            <a:pPr marL="0" indent="0">
              <a:buNone/>
            </a:pPr>
            <a:endParaRPr lang="en-US" sz="3200" dirty="0">
              <a:latin typeface="+mn-lt"/>
            </a:endParaRPr>
          </a:p>
        </p:txBody>
      </p:sp>
      <p:cxnSp>
        <p:nvCxnSpPr>
          <p:cNvPr id="5" name="Straight Connector 4">
            <a:extLst>
              <a:ext uri="{FF2B5EF4-FFF2-40B4-BE49-F238E27FC236}">
                <a16:creationId xmlns:a16="http://schemas.microsoft.com/office/drawing/2014/main" id="{82085E0E-0E8E-46A5-9EAD-C99D92E2A8F1}"/>
              </a:ext>
            </a:extLst>
          </p:cNvPr>
          <p:cNvCxnSpPr>
            <a:cxnSpLocks/>
          </p:cNvCxnSpPr>
          <p:nvPr/>
        </p:nvCxnSpPr>
        <p:spPr>
          <a:xfrm>
            <a:off x="1600200" y="3581400"/>
            <a:ext cx="63246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Financial Need:  An Example</a:t>
            </a:r>
          </a:p>
        </p:txBody>
      </p:sp>
      <p:sp>
        <p:nvSpPr>
          <p:cNvPr id="3" name="Content Placeholder 2"/>
          <p:cNvSpPr>
            <a:spLocks noGrp="1"/>
          </p:cNvSpPr>
          <p:nvPr>
            <p:ph idx="1"/>
          </p:nvPr>
        </p:nvSpPr>
        <p:spPr>
          <a:xfrm>
            <a:off x="734786" y="838200"/>
            <a:ext cx="7556500" cy="5233537"/>
          </a:xfrm>
        </p:spPr>
        <p:txBody>
          <a:bodyPr/>
          <a:lstStyle/>
          <a:p>
            <a:pPr defTabSz="5486400">
              <a:buNone/>
            </a:pPr>
            <a:r>
              <a:rPr lang="en-US" dirty="0">
                <a:latin typeface="+mj-lt"/>
              </a:rPr>
              <a:t>	</a:t>
            </a:r>
          </a:p>
          <a:p>
            <a:pPr defTabSz="5486400">
              <a:buNone/>
            </a:pPr>
            <a:r>
              <a:rPr lang="en-US" dirty="0">
                <a:latin typeface="+mj-lt"/>
              </a:rPr>
              <a:t>	</a:t>
            </a:r>
            <a:r>
              <a:rPr lang="en-US" sz="2500" dirty="0">
                <a:solidFill>
                  <a:schemeClr val="bg1"/>
                </a:solidFill>
                <a:latin typeface="Georgia" panose="02040502050405020303" pitchFamily="18" charset="0"/>
                <a:cs typeface="Arial" panose="020B0604020202020204" pitchFamily="34" charset="0"/>
              </a:rPr>
              <a:t>Tuition</a:t>
            </a:r>
            <a:r>
              <a:rPr lang="en-US" sz="2500" dirty="0">
                <a:solidFill>
                  <a:schemeClr val="bg1"/>
                </a:solidFill>
                <a:latin typeface="+mj-lt"/>
                <a:cs typeface="Arial" panose="020B0604020202020204" pitchFamily="34" charset="0"/>
              </a:rPr>
              <a:t> 	50,510</a:t>
            </a:r>
          </a:p>
          <a:p>
            <a:pPr defTabSz="5486400">
              <a:buNone/>
            </a:pPr>
            <a:r>
              <a:rPr lang="en-US" sz="2500" dirty="0">
                <a:solidFill>
                  <a:schemeClr val="bg1"/>
                </a:solidFill>
                <a:latin typeface="+mj-lt"/>
                <a:cs typeface="Arial" panose="020B0604020202020204" pitchFamily="34" charset="0"/>
              </a:rPr>
              <a:t>	</a:t>
            </a:r>
            <a:r>
              <a:rPr lang="en-US" sz="2500" dirty="0">
                <a:solidFill>
                  <a:schemeClr val="bg1"/>
                </a:solidFill>
                <a:latin typeface="Georgia" panose="02040502050405020303" pitchFamily="18" charset="0"/>
                <a:cs typeface="Arial" panose="020B0604020202020204" pitchFamily="34" charset="0"/>
              </a:rPr>
              <a:t>Housing/Meals/Insurance</a:t>
            </a:r>
            <a:r>
              <a:rPr lang="en-US" sz="2500" dirty="0">
                <a:solidFill>
                  <a:schemeClr val="bg1"/>
                </a:solidFill>
                <a:latin typeface="+mj-lt"/>
                <a:cs typeface="Arial" panose="020B0604020202020204" pitchFamily="34" charset="0"/>
              </a:rPr>
              <a:t>	19,096</a:t>
            </a:r>
          </a:p>
          <a:p>
            <a:pPr defTabSz="5486400">
              <a:buNone/>
            </a:pPr>
            <a:r>
              <a:rPr lang="en-US" sz="2500" dirty="0">
                <a:latin typeface="+mj-lt"/>
                <a:cs typeface="Arial" panose="020B0604020202020204" pitchFamily="34" charset="0"/>
              </a:rPr>
              <a:t>	</a:t>
            </a:r>
            <a:r>
              <a:rPr lang="en-US" sz="2500" dirty="0">
                <a:solidFill>
                  <a:srgbClr val="FFFF00"/>
                </a:solidFill>
                <a:latin typeface="Georgia" panose="02040502050405020303" pitchFamily="18" charset="0"/>
                <a:cs typeface="Arial" panose="020B0604020202020204" pitchFamily="34" charset="0"/>
              </a:rPr>
              <a:t>Books</a:t>
            </a:r>
            <a:r>
              <a:rPr lang="en-US" sz="2500" dirty="0">
                <a:solidFill>
                  <a:srgbClr val="FFFF00"/>
                </a:solidFill>
                <a:latin typeface="+mj-lt"/>
                <a:cs typeface="Arial" panose="020B0604020202020204" pitchFamily="34" charset="0"/>
              </a:rPr>
              <a:t>	850</a:t>
            </a:r>
          </a:p>
          <a:p>
            <a:pPr defTabSz="5486400">
              <a:buNone/>
            </a:pPr>
            <a:r>
              <a:rPr lang="en-US" sz="2500" dirty="0">
                <a:solidFill>
                  <a:srgbClr val="FFFF00"/>
                </a:solidFill>
                <a:latin typeface="+mj-lt"/>
                <a:cs typeface="Arial" panose="020B0604020202020204" pitchFamily="34" charset="0"/>
              </a:rPr>
              <a:t>	</a:t>
            </a:r>
            <a:r>
              <a:rPr lang="en-US" sz="2500" dirty="0">
                <a:solidFill>
                  <a:srgbClr val="FFFF00"/>
                </a:solidFill>
                <a:latin typeface="Georgia" panose="02040502050405020303" pitchFamily="18" charset="0"/>
                <a:cs typeface="Arial" panose="020B0604020202020204" pitchFamily="34" charset="0"/>
              </a:rPr>
              <a:t>Personal Expenses/Transportation</a:t>
            </a:r>
            <a:r>
              <a:rPr lang="en-US" sz="2500" dirty="0">
                <a:solidFill>
                  <a:srgbClr val="FFFF00"/>
                </a:solidFill>
                <a:latin typeface="+mj-lt"/>
                <a:cs typeface="Arial" panose="020B0604020202020204" pitchFamily="34" charset="0"/>
              </a:rPr>
              <a:t>	1,325</a:t>
            </a:r>
          </a:p>
          <a:p>
            <a:pPr defTabSz="5486400">
              <a:buNone/>
            </a:pPr>
            <a:r>
              <a:rPr lang="en-US" sz="2500" dirty="0">
                <a:latin typeface="+mj-lt"/>
                <a:cs typeface="Arial" panose="020B0604020202020204" pitchFamily="34" charset="0"/>
              </a:rPr>
              <a:t>	</a:t>
            </a:r>
            <a:r>
              <a:rPr lang="en-US" sz="2500" dirty="0">
                <a:latin typeface="Georgia" panose="02040502050405020303" pitchFamily="18" charset="0"/>
                <a:cs typeface="Arial" panose="020B0604020202020204" pitchFamily="34" charset="0"/>
              </a:rPr>
              <a:t>Direct Loan Fee</a:t>
            </a:r>
            <a:r>
              <a:rPr lang="en-US" dirty="0">
                <a:latin typeface="+mj-lt"/>
              </a:rPr>
              <a:t>	</a:t>
            </a:r>
            <a:r>
              <a:rPr lang="en-US" sz="2500" dirty="0">
                <a:latin typeface="+mj-lt"/>
                <a:cs typeface="Arial" panose="020B0604020202020204" pitchFamily="34" charset="0"/>
              </a:rPr>
              <a:t>70</a:t>
            </a:r>
          </a:p>
          <a:p>
            <a:pPr>
              <a:buNone/>
            </a:pPr>
            <a:endParaRPr lang="en-US" sz="1500" dirty="0">
              <a:latin typeface="+mj-lt"/>
              <a:cs typeface="Arial" panose="020B0604020202020204" pitchFamily="34" charset="0"/>
            </a:endParaRPr>
          </a:p>
          <a:p>
            <a:pPr>
              <a:buNone/>
            </a:pPr>
            <a:r>
              <a:rPr lang="en-US" sz="2500" b="1" dirty="0">
                <a:latin typeface="+mj-lt"/>
                <a:cs typeface="Arial" panose="020B0604020202020204" pitchFamily="34" charset="0"/>
              </a:rPr>
              <a:t>			</a:t>
            </a:r>
            <a:r>
              <a:rPr lang="en-US" sz="2500" dirty="0">
                <a:latin typeface="Georgia" panose="02040502050405020303" pitchFamily="18" charset="0"/>
                <a:cs typeface="Arial" panose="020B0604020202020204" pitchFamily="34" charset="0"/>
              </a:rPr>
              <a:t>Cost</a:t>
            </a:r>
            <a:r>
              <a:rPr lang="en-US" sz="2500" b="1" dirty="0">
                <a:latin typeface="Georgia" panose="02040502050405020303" pitchFamily="18" charset="0"/>
                <a:cs typeface="Arial" panose="020B0604020202020204" pitchFamily="34" charset="0"/>
              </a:rPr>
              <a:t> </a:t>
            </a:r>
            <a:r>
              <a:rPr lang="en-US" sz="2500" dirty="0">
                <a:latin typeface="Georgia" panose="02040502050405020303" pitchFamily="18" charset="0"/>
                <a:cs typeface="Arial" panose="020B0604020202020204" pitchFamily="34" charset="0"/>
              </a:rPr>
              <a:t>of</a:t>
            </a:r>
            <a:r>
              <a:rPr lang="en-US" sz="2500" b="1" dirty="0">
                <a:latin typeface="Georgia" panose="02040502050405020303" pitchFamily="18" charset="0"/>
                <a:cs typeface="Arial" panose="020B0604020202020204" pitchFamily="34" charset="0"/>
              </a:rPr>
              <a:t> </a:t>
            </a:r>
            <a:r>
              <a:rPr lang="en-US" sz="2500" dirty="0">
                <a:latin typeface="Georgia" panose="02040502050405020303" pitchFamily="18" charset="0"/>
                <a:cs typeface="Arial" panose="020B0604020202020204" pitchFamily="34" charset="0"/>
              </a:rPr>
              <a:t>Attendance </a:t>
            </a:r>
            <a:r>
              <a:rPr lang="en-US" sz="2500" dirty="0">
                <a:latin typeface="+mj-lt"/>
                <a:cs typeface="Arial" panose="020B0604020202020204" pitchFamily="34" charset="0"/>
              </a:rPr>
              <a:t>					71,851</a:t>
            </a:r>
          </a:p>
          <a:p>
            <a:pPr lvl="0">
              <a:buClr>
                <a:srgbClr val="0F6FC6"/>
              </a:buClr>
              <a:buNone/>
            </a:pPr>
            <a:r>
              <a:rPr lang="en-US" sz="2500" dirty="0">
                <a:latin typeface="+mj-lt"/>
                <a:cs typeface="Arial" panose="020B0604020202020204" pitchFamily="34" charset="0"/>
              </a:rPr>
              <a:t>	–</a:t>
            </a:r>
            <a:r>
              <a:rPr lang="en-US" sz="2500" dirty="0">
                <a:solidFill>
                  <a:srgbClr val="CC0099"/>
                </a:solidFill>
                <a:latin typeface="+mj-lt"/>
                <a:cs typeface="Arial" panose="020B0604020202020204" pitchFamily="34" charset="0"/>
              </a:rPr>
              <a:t> 	</a:t>
            </a:r>
            <a:r>
              <a:rPr lang="en-US" sz="2500" dirty="0">
                <a:latin typeface="Georgia" panose="02040502050405020303" pitchFamily="18" charset="0"/>
                <a:cs typeface="Arial" panose="020B0604020202020204" pitchFamily="34" charset="0"/>
              </a:rPr>
              <a:t>Student Aid Index (SAI)</a:t>
            </a:r>
            <a:r>
              <a:rPr lang="en-US" sz="2500" dirty="0">
                <a:latin typeface="+mj-lt"/>
                <a:cs typeface="Arial" panose="020B0604020202020204" pitchFamily="34" charset="0"/>
              </a:rPr>
              <a:t>			20,000</a:t>
            </a:r>
          </a:p>
          <a:p>
            <a:pPr lvl="0">
              <a:buClr>
                <a:srgbClr val="0F6FC6"/>
              </a:buClr>
              <a:buNone/>
            </a:pPr>
            <a:endParaRPr lang="en-US" sz="1000" dirty="0">
              <a:latin typeface="+mj-lt"/>
              <a:cs typeface="Arial" panose="020B0604020202020204" pitchFamily="34" charset="0"/>
            </a:endParaRPr>
          </a:p>
          <a:p>
            <a:pPr lvl="0">
              <a:buClr>
                <a:srgbClr val="0F6FC6"/>
              </a:buClr>
              <a:buNone/>
            </a:pPr>
            <a:r>
              <a:rPr lang="en-US" sz="2500" dirty="0">
                <a:latin typeface="+mj-lt"/>
                <a:cs typeface="Arial" panose="020B0604020202020204" pitchFamily="34" charset="0"/>
              </a:rPr>
              <a:t>	= 	</a:t>
            </a:r>
            <a:r>
              <a:rPr lang="en-US" sz="2500" dirty="0">
                <a:latin typeface="Georgia" panose="02040502050405020303" pitchFamily="18" charset="0"/>
                <a:cs typeface="Arial" panose="020B0604020202020204" pitchFamily="34" charset="0"/>
              </a:rPr>
              <a:t>Financial Need</a:t>
            </a:r>
            <a:r>
              <a:rPr lang="en-US" sz="2500" dirty="0">
                <a:latin typeface="+mj-lt"/>
                <a:cs typeface="Arial" panose="020B0604020202020204" pitchFamily="34" charset="0"/>
              </a:rPr>
              <a:t>						51,851</a:t>
            </a:r>
          </a:p>
          <a:p>
            <a:pPr marL="0" indent="0">
              <a:buNone/>
            </a:pPr>
            <a:endParaRPr lang="en-US" dirty="0">
              <a:latin typeface="+mj-lt"/>
            </a:endParaRPr>
          </a:p>
        </p:txBody>
      </p:sp>
      <p:cxnSp>
        <p:nvCxnSpPr>
          <p:cNvPr id="4" name="Straight Connector 3">
            <a:extLst>
              <a:ext uri="{FF2B5EF4-FFF2-40B4-BE49-F238E27FC236}">
                <a16:creationId xmlns:a16="http://schemas.microsoft.com/office/drawing/2014/main" id="{69E3A3A3-A9E2-46CE-B0D3-A5DF144ADDF1}"/>
              </a:ext>
            </a:extLst>
          </p:cNvPr>
          <p:cNvCxnSpPr>
            <a:cxnSpLocks/>
          </p:cNvCxnSpPr>
          <p:nvPr/>
        </p:nvCxnSpPr>
        <p:spPr>
          <a:xfrm>
            <a:off x="1143000" y="4876800"/>
            <a:ext cx="67056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Award Notification</a:t>
            </a:r>
          </a:p>
        </p:txBody>
      </p:sp>
      <p:sp>
        <p:nvSpPr>
          <p:cNvPr id="3" name="Content Placeholder 2"/>
          <p:cNvSpPr>
            <a:spLocks noGrp="1"/>
          </p:cNvSpPr>
          <p:nvPr>
            <p:ph idx="1"/>
          </p:nvPr>
        </p:nvSpPr>
        <p:spPr>
          <a:xfrm>
            <a:off x="734786" y="1143000"/>
            <a:ext cx="7556500" cy="4928737"/>
          </a:xfrm>
        </p:spPr>
        <p:txBody>
          <a:bodyPr/>
          <a:lstStyle/>
          <a:p>
            <a:r>
              <a:rPr lang="en-US" sz="2500" dirty="0">
                <a:latin typeface="Georgia" panose="02040502050405020303" pitchFamily="18" charset="0"/>
              </a:rPr>
              <a:t>Financial aid packages are released once all forms have been submitted and the student has been accepted for admission</a:t>
            </a:r>
          </a:p>
          <a:p>
            <a:pPr lvl="1">
              <a:spcBef>
                <a:spcPts val="1200"/>
              </a:spcBef>
              <a:buFont typeface="Arial" panose="020B0604020202020204" pitchFamily="34" charset="0"/>
              <a:buChar char="•"/>
            </a:pPr>
            <a:r>
              <a:rPr lang="en-US" dirty="0">
                <a:latin typeface="Georgia" panose="02040502050405020303" pitchFamily="18" charset="0"/>
              </a:rPr>
              <a:t>Single release date – colleges may hold all packages and release on one set date</a:t>
            </a:r>
          </a:p>
          <a:p>
            <a:pPr lvl="1">
              <a:spcBef>
                <a:spcPts val="1200"/>
              </a:spcBef>
              <a:buFont typeface="Arial" panose="020B0604020202020204" pitchFamily="34" charset="0"/>
              <a:buChar char="•"/>
            </a:pPr>
            <a:r>
              <a:rPr lang="en-US" dirty="0">
                <a:latin typeface="Georgia" panose="02040502050405020303" pitchFamily="18" charset="0"/>
              </a:rPr>
              <a:t>Rolling release – colleges release on a daily basis as packages are completed</a:t>
            </a:r>
          </a:p>
        </p:txBody>
      </p:sp>
    </p:spTree>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t>Special Circumstances</a:t>
            </a:r>
          </a:p>
        </p:txBody>
      </p:sp>
      <p:sp>
        <p:nvSpPr>
          <p:cNvPr id="3" name="Content Placeholder 2"/>
          <p:cNvSpPr>
            <a:spLocks noGrp="1"/>
          </p:cNvSpPr>
          <p:nvPr>
            <p:ph idx="1"/>
          </p:nvPr>
        </p:nvSpPr>
        <p:spPr>
          <a:xfrm>
            <a:off x="793750" y="1447800"/>
            <a:ext cx="7556500" cy="4525963"/>
          </a:xfrm>
        </p:spPr>
        <p:txBody>
          <a:bodyPr/>
          <a:lstStyle/>
          <a:p>
            <a:pPr>
              <a:spcBef>
                <a:spcPts val="1800"/>
              </a:spcBef>
              <a:spcAft>
                <a:spcPts val="0"/>
              </a:spcAft>
            </a:pPr>
            <a:r>
              <a:rPr lang="en-US" dirty="0">
                <a:latin typeface="Georgia" panose="02040502050405020303" pitchFamily="18" charset="0"/>
                <a:cs typeface="Arial" panose="020B0604020202020204" pitchFamily="34" charset="0"/>
              </a:rPr>
              <a:t>Conditions exist that cannot be documented with the FAFSA</a:t>
            </a:r>
          </a:p>
          <a:p>
            <a:pPr>
              <a:spcBef>
                <a:spcPts val="1800"/>
              </a:spcBef>
              <a:spcAft>
                <a:spcPts val="0"/>
              </a:spcAft>
            </a:pPr>
            <a:r>
              <a:rPr lang="en-US" dirty="0">
                <a:latin typeface="Georgia" panose="02040502050405020303" pitchFamily="18" charset="0"/>
                <a:cs typeface="Arial" panose="020B0604020202020204" pitchFamily="34" charset="0"/>
              </a:rPr>
              <a:t>Send written explanation and documentation to your college’s financial aid office</a:t>
            </a:r>
          </a:p>
          <a:p>
            <a:pPr>
              <a:spcBef>
                <a:spcPts val="1800"/>
              </a:spcBef>
              <a:spcAft>
                <a:spcPts val="0"/>
              </a:spcAft>
            </a:pPr>
            <a:r>
              <a:rPr lang="en-US" dirty="0">
                <a:latin typeface="Georgia" panose="02040502050405020303" pitchFamily="18" charset="0"/>
                <a:cs typeface="Arial" panose="020B0604020202020204" pitchFamily="34" charset="0"/>
              </a:rPr>
              <a:t>College will review and request additional information if necessary</a:t>
            </a:r>
          </a:p>
          <a:p>
            <a:pPr>
              <a:spcBef>
                <a:spcPts val="1800"/>
              </a:spcBef>
              <a:spcAft>
                <a:spcPts val="0"/>
              </a:spcAft>
            </a:pPr>
            <a:r>
              <a:rPr lang="en-US" dirty="0">
                <a:latin typeface="Georgia" panose="02040502050405020303" pitchFamily="18" charset="0"/>
                <a:cs typeface="Arial" panose="020B0604020202020204" pitchFamily="34" charset="0"/>
              </a:rPr>
              <a:t>Decisions are final and cannot be appealed to U.S. Department of Education</a:t>
            </a:r>
          </a:p>
          <a:p>
            <a:pPr marL="0" indent="0">
              <a:buNone/>
            </a:pPr>
            <a:endParaRPr lang="en-US" dirty="0"/>
          </a:p>
        </p:txBody>
      </p:sp>
    </p:spTree>
    <p:extLst>
      <p:ext uri="{BB962C8B-B14F-4D97-AF65-F5344CB8AC3E}">
        <p14:creationId xmlns:p14="http://schemas.microsoft.com/office/powerpoint/2010/main" val="1505219936"/>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33400" y="1"/>
            <a:ext cx="8001000" cy="5638799"/>
          </a:xfrm>
        </p:spPr>
        <p:txBody>
          <a:bodyPr anchor="ctr"/>
          <a:lstStyle/>
          <a:p>
            <a:pPr algn="ctr">
              <a:spcBef>
                <a:spcPts val="0"/>
              </a:spcBef>
              <a:buNone/>
            </a:pPr>
            <a:r>
              <a:rPr lang="en-US" sz="6000" dirty="0">
                <a:latin typeface="Georgia" panose="02040502050405020303" pitchFamily="18" charset="0"/>
              </a:rPr>
              <a:t>Questions?</a:t>
            </a:r>
          </a:p>
        </p:txBody>
      </p:sp>
    </p:spTree>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latin typeface="Georgia" panose="02040502050405020303" pitchFamily="18" charset="0"/>
              </a:rPr>
              <a:t>Contact Information</a:t>
            </a:r>
          </a:p>
        </p:txBody>
      </p:sp>
      <p:sp>
        <p:nvSpPr>
          <p:cNvPr id="3" name="Content Placeholder 2"/>
          <p:cNvSpPr>
            <a:spLocks noGrp="1"/>
          </p:cNvSpPr>
          <p:nvPr>
            <p:ph idx="1"/>
          </p:nvPr>
        </p:nvSpPr>
        <p:spPr/>
        <p:txBody>
          <a:bodyPr/>
          <a:lstStyle/>
          <a:p>
            <a:pPr>
              <a:spcBef>
                <a:spcPts val="0"/>
              </a:spcBef>
              <a:buNone/>
            </a:pPr>
            <a:r>
              <a:rPr lang="en-US" dirty="0">
                <a:latin typeface="Georgia" panose="02040502050405020303" pitchFamily="18" charset="0"/>
              </a:rPr>
              <a:t>Shana Gore</a:t>
            </a:r>
          </a:p>
          <a:p>
            <a:pPr>
              <a:spcBef>
                <a:spcPts val="0"/>
              </a:spcBef>
              <a:buNone/>
            </a:pPr>
            <a:r>
              <a:rPr lang="en-US" dirty="0">
                <a:latin typeface="Georgia" panose="02040502050405020303" pitchFamily="18" charset="0"/>
              </a:rPr>
              <a:t>Interim Associate Vice President</a:t>
            </a:r>
          </a:p>
          <a:p>
            <a:pPr>
              <a:spcBef>
                <a:spcPts val="0"/>
              </a:spcBef>
              <a:buNone/>
            </a:pPr>
            <a:r>
              <a:rPr lang="en-US" dirty="0">
                <a:latin typeface="Georgia" panose="02040502050405020303" pitchFamily="18" charset="0"/>
              </a:rPr>
              <a:t>Enrollment and Student Success</a:t>
            </a:r>
          </a:p>
          <a:p>
            <a:pPr>
              <a:spcBef>
                <a:spcPts val="0"/>
              </a:spcBef>
              <a:buNone/>
            </a:pPr>
            <a:r>
              <a:rPr lang="en-US" dirty="0">
                <a:latin typeface="Georgia" panose="02040502050405020303" pitchFamily="18" charset="0"/>
              </a:rPr>
              <a:t>Ithaca College</a:t>
            </a:r>
          </a:p>
          <a:p>
            <a:pPr>
              <a:spcBef>
                <a:spcPts val="0"/>
              </a:spcBef>
              <a:buNone/>
            </a:pPr>
            <a:r>
              <a:rPr lang="en-US">
                <a:latin typeface="Georgia" panose="02040502050405020303" pitchFamily="18" charset="0"/>
                <a:ea typeface="ＭＳ Ｐゴシック"/>
              </a:rPr>
              <a:t>sgore@</a:t>
            </a:r>
            <a:r>
              <a:rPr lang="en-US" dirty="0">
                <a:latin typeface="Georgia" panose="02040502050405020303" pitchFamily="18" charset="0"/>
                <a:ea typeface="ＭＳ Ｐゴシック"/>
              </a:rPr>
              <a:t>ithaca.edu</a:t>
            </a:r>
            <a:endParaRPr lang="en-US" dirty="0">
              <a:latin typeface="Georgia" panose="02040502050405020303" pitchFamily="18" charset="0"/>
            </a:endParaRPr>
          </a:p>
          <a:p>
            <a:pPr>
              <a:spcBef>
                <a:spcPts val="0"/>
              </a:spcBef>
              <a:buNone/>
            </a:pPr>
            <a:endParaRPr lang="en-US" dirty="0">
              <a:latin typeface="Georgia" panose="02040502050405020303" pitchFamily="18" charset="0"/>
              <a:ea typeface="ＭＳ Ｐゴシック"/>
            </a:endParaRPr>
          </a:p>
          <a:p>
            <a:pPr>
              <a:spcBef>
                <a:spcPts val="0"/>
              </a:spcBef>
              <a:buNone/>
            </a:pPr>
            <a:r>
              <a:rPr lang="en-US" dirty="0">
                <a:latin typeface="Georgia" panose="02040502050405020303" pitchFamily="18" charset="0"/>
                <a:ea typeface="ＭＳ Ｐゴシック"/>
              </a:rPr>
              <a:t>607.274.3131 (phone)</a:t>
            </a:r>
          </a:p>
          <a:p>
            <a:pPr>
              <a:spcBef>
                <a:spcPts val="0"/>
              </a:spcBef>
              <a:buNone/>
            </a:pPr>
            <a:r>
              <a:rPr lang="en-US" dirty="0">
                <a:latin typeface="Georgia" panose="02040502050405020303" pitchFamily="18" charset="0"/>
              </a:rPr>
              <a:t>607.274.1895 (fax)</a:t>
            </a:r>
          </a:p>
          <a:p>
            <a:pPr>
              <a:spcBef>
                <a:spcPts val="0"/>
              </a:spcBef>
              <a:buNone/>
            </a:pPr>
            <a:r>
              <a:rPr lang="en-US" dirty="0">
                <a:latin typeface="Georgia" panose="02040502050405020303" pitchFamily="18" charset="0"/>
              </a:rPr>
              <a:t>www.ithaca.edu/finaid</a:t>
            </a:r>
          </a:p>
          <a:p>
            <a:pPr>
              <a:buNone/>
            </a:pPr>
            <a:r>
              <a:rPr lang="en-US" dirty="0">
                <a:latin typeface="Georgia" panose="02040502050405020303" pitchFamily="18" charset="0"/>
              </a:rPr>
              <a:t>sfs@ithaca.edu</a:t>
            </a:r>
          </a:p>
          <a:p>
            <a:pPr>
              <a:buNone/>
            </a:pPr>
            <a:endParaRPr lang="en-US" dirty="0"/>
          </a:p>
        </p:txBody>
      </p:sp>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23"/>
            <a:ext cx="8229600" cy="1077218"/>
          </a:xfrm>
        </p:spPr>
        <p:txBody>
          <a:bodyPr/>
          <a:lstStyle/>
          <a:p>
            <a:r>
              <a:rPr lang="en-US" dirty="0">
                <a:latin typeface="Georgia" panose="02040502050405020303" pitchFamily="18" charset="0"/>
              </a:rPr>
              <a:t>General Eligibility Requirements</a:t>
            </a:r>
            <a:br>
              <a:rPr lang="en-US" dirty="0">
                <a:latin typeface="Georgia" panose="02040502050405020303" pitchFamily="18" charset="0"/>
              </a:rPr>
            </a:br>
            <a:r>
              <a:rPr lang="en-US" sz="2600" dirty="0">
                <a:latin typeface="Georgia" panose="02040502050405020303" pitchFamily="18" charset="0"/>
              </a:rPr>
              <a:t>(for federal financial aid)</a:t>
            </a:r>
          </a:p>
        </p:txBody>
      </p:sp>
      <p:sp>
        <p:nvSpPr>
          <p:cNvPr id="3" name="Content Placeholder 2"/>
          <p:cNvSpPr>
            <a:spLocks noGrp="1"/>
          </p:cNvSpPr>
          <p:nvPr>
            <p:ph idx="1"/>
          </p:nvPr>
        </p:nvSpPr>
        <p:spPr>
          <a:xfrm>
            <a:off x="765048" y="1219199"/>
            <a:ext cx="7924800" cy="4419601"/>
          </a:xfrm>
        </p:spPr>
        <p:txBody>
          <a:bodyPr/>
          <a:lstStyle/>
          <a:p>
            <a:pPr>
              <a:lnSpc>
                <a:spcPct val="95000"/>
              </a:lnSpc>
              <a:spcBef>
                <a:spcPts val="1200"/>
              </a:spcBef>
            </a:pPr>
            <a:r>
              <a:rPr lang="en-US" sz="2800" dirty="0">
                <a:latin typeface="Georgia" panose="02040502050405020303" pitchFamily="18" charset="0"/>
                <a:cs typeface="Arial" panose="020B0604020202020204" pitchFamily="34" charset="0"/>
              </a:rPr>
              <a:t>Be a U.S. citizen or eligible noncitizen         </a:t>
            </a:r>
            <a:r>
              <a:rPr lang="en-US" sz="3200" dirty="0">
                <a:latin typeface="Georgia" panose="02040502050405020303" pitchFamily="18" charset="0"/>
                <a:cs typeface="Arial" panose="020B0604020202020204" pitchFamily="34" charset="0"/>
              </a:rPr>
              <a:t>		 </a:t>
            </a:r>
            <a:r>
              <a:rPr lang="en-US" dirty="0">
                <a:latin typeface="Georgia" panose="02040502050405020303" pitchFamily="18" charset="0"/>
                <a:cs typeface="Arial" panose="020B0604020202020204" pitchFamily="34" charset="0"/>
              </a:rPr>
              <a:t>(social security number required)</a:t>
            </a:r>
          </a:p>
          <a:p>
            <a:pPr>
              <a:lnSpc>
                <a:spcPct val="95000"/>
              </a:lnSpc>
              <a:spcBef>
                <a:spcPts val="1200"/>
              </a:spcBef>
            </a:pPr>
            <a:r>
              <a:rPr lang="en-US" sz="2800" dirty="0">
                <a:latin typeface="Georgia" panose="02040502050405020303" pitchFamily="18" charset="0"/>
                <a:cs typeface="Arial" panose="020B0604020202020204" pitchFamily="34" charset="0"/>
              </a:rPr>
              <a:t>Attend a college approved for federal funding</a:t>
            </a:r>
          </a:p>
          <a:p>
            <a:pPr>
              <a:lnSpc>
                <a:spcPct val="95000"/>
              </a:lnSpc>
              <a:spcBef>
                <a:spcPts val="1200"/>
              </a:spcBef>
            </a:pPr>
            <a:r>
              <a:rPr lang="en-US" sz="2800" dirty="0">
                <a:latin typeface="Georgia" panose="02040502050405020303" pitchFamily="18" charset="0"/>
                <a:cs typeface="Arial" panose="020B0604020202020204" pitchFamily="34" charset="0"/>
              </a:rPr>
              <a:t>Seeking a degree, certificate, or diploma</a:t>
            </a:r>
          </a:p>
          <a:p>
            <a:pPr>
              <a:lnSpc>
                <a:spcPct val="95000"/>
              </a:lnSpc>
              <a:spcBef>
                <a:spcPts val="1200"/>
              </a:spcBef>
            </a:pPr>
            <a:r>
              <a:rPr lang="en-US" sz="2800" dirty="0">
                <a:latin typeface="Georgia" panose="02040502050405020303" pitchFamily="18" charset="0"/>
                <a:cs typeface="Arial" panose="020B0604020202020204" pitchFamily="34" charset="0"/>
              </a:rPr>
              <a:t>Maintain satisfactory academic progress</a:t>
            </a:r>
          </a:p>
          <a:p>
            <a:pPr>
              <a:lnSpc>
                <a:spcPct val="95000"/>
              </a:lnSpc>
              <a:spcBef>
                <a:spcPts val="1200"/>
              </a:spcBef>
            </a:pPr>
            <a:r>
              <a:rPr lang="en-US" sz="2800" dirty="0">
                <a:latin typeface="Georgia" panose="02040502050405020303" pitchFamily="18" charset="0"/>
                <a:cs typeface="Arial" panose="020B0604020202020204" pitchFamily="34" charset="0"/>
              </a:rPr>
              <a:t>Must not owe a refund on a federal grant</a:t>
            </a:r>
          </a:p>
          <a:p>
            <a:pPr>
              <a:lnSpc>
                <a:spcPct val="95000"/>
              </a:lnSpc>
              <a:spcBef>
                <a:spcPts val="1200"/>
              </a:spcBef>
            </a:pPr>
            <a:r>
              <a:rPr lang="en-US" sz="2600" dirty="0">
                <a:latin typeface="Georgia" panose="02040502050405020303" pitchFamily="18" charset="0"/>
                <a:cs typeface="Arial" panose="020B0604020202020204" pitchFamily="34" charset="0"/>
              </a:rPr>
              <a:t>Must not be in default on a federal student loan</a:t>
            </a:r>
          </a:p>
          <a:p>
            <a:pPr>
              <a:buFont typeface="Arial" panose="020B0604020202020204" pitchFamily="34" charset="0"/>
              <a:buChar char="•"/>
            </a:pPr>
            <a:endParaRPr lang="en-US" sz="2600" dirty="0">
              <a:latin typeface="Georgia" panose="02040502050405020303" pitchFamily="18" charset="0"/>
              <a:cs typeface="Arial" panose="020B0604020202020204" pitchFamily="34" charset="0"/>
            </a:endParaRPr>
          </a:p>
          <a:p>
            <a:pPr>
              <a:buFont typeface="Arial" panose="020B0604020202020204" pitchFamily="34" charset="0"/>
              <a:buChar char="•"/>
            </a:pPr>
            <a:endParaRPr lang="en-US" sz="2800" dirty="0">
              <a:latin typeface="Georgia" panose="02040502050405020303" pitchFamily="18" charset="0"/>
              <a:cs typeface="Arial" panose="020B0604020202020204" pitchFamily="34" charset="0"/>
            </a:endParaRPr>
          </a:p>
          <a:p>
            <a:pPr>
              <a:buFont typeface="Arial" panose="020B0604020202020204" pitchFamily="34" charset="0"/>
              <a:buChar char="•"/>
            </a:pPr>
            <a:endParaRPr lang="en-US" sz="3000" dirty="0"/>
          </a:p>
        </p:txBody>
      </p:sp>
    </p:spTree>
    <p:extLst>
      <p:ext uri="{BB962C8B-B14F-4D97-AF65-F5344CB8AC3E}">
        <p14:creationId xmlns:p14="http://schemas.microsoft.com/office/powerpoint/2010/main" val="402096738"/>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t>Sources of Financial Aid</a:t>
            </a:r>
          </a:p>
        </p:txBody>
      </p:sp>
      <p:grpSp>
        <p:nvGrpSpPr>
          <p:cNvPr id="4" name="Group 3"/>
          <p:cNvGrpSpPr/>
          <p:nvPr/>
        </p:nvGrpSpPr>
        <p:grpSpPr>
          <a:xfrm>
            <a:off x="1371600" y="1143000"/>
            <a:ext cx="6400800" cy="4495800"/>
            <a:chOff x="1524000" y="1143000"/>
            <a:chExt cx="6400800" cy="4572000"/>
          </a:xfrm>
        </p:grpSpPr>
        <p:sp>
          <p:nvSpPr>
            <p:cNvPr id="5" name="Oval 4">
              <a:extLst>
                <a:ext uri="{FF2B5EF4-FFF2-40B4-BE49-F238E27FC236}">
                  <a16:creationId xmlns:a16="http://schemas.microsoft.com/office/drawing/2014/main" id="{D6ACE746-39D5-443C-A348-D9F47A9553C5}"/>
                </a:ext>
              </a:extLst>
            </p:cNvPr>
            <p:cNvSpPr>
              <a:spLocks noChangeAspect="1"/>
            </p:cNvSpPr>
            <p:nvPr/>
          </p:nvSpPr>
          <p:spPr>
            <a:xfrm>
              <a:off x="2667000" y="16002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3">
              <a:extLst>
                <a:ext uri="{FF2B5EF4-FFF2-40B4-BE49-F238E27FC236}">
                  <a16:creationId xmlns:a16="http://schemas.microsoft.com/office/drawing/2014/main" id="{E4F802F6-2AC1-458A-97D1-724FB0D5A8DD}"/>
                </a:ext>
              </a:extLst>
            </p:cNvPr>
            <p:cNvSpPr/>
            <p:nvPr/>
          </p:nvSpPr>
          <p:spPr>
            <a:xfrm>
              <a:off x="3581400" y="1143000"/>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eorgia" panose="02040502050405020303" pitchFamily="18" charset="0"/>
                  <a:cs typeface="Arial" panose="020B0604020202020204" pitchFamily="34" charset="0"/>
                </a:rPr>
                <a:t>Federal Government</a:t>
              </a:r>
            </a:p>
          </p:txBody>
        </p:sp>
        <p:sp>
          <p:nvSpPr>
            <p:cNvPr id="7" name="Rectangle: Rounded Corners 4">
              <a:extLst>
                <a:ext uri="{FF2B5EF4-FFF2-40B4-BE49-F238E27FC236}">
                  <a16:creationId xmlns:a16="http://schemas.microsoft.com/office/drawing/2014/main" id="{466C2856-6045-4D2B-8A2C-BABE45A104D6}"/>
                </a:ext>
              </a:extLst>
            </p:cNvPr>
            <p:cNvSpPr/>
            <p:nvPr/>
          </p:nvSpPr>
          <p:spPr>
            <a:xfrm>
              <a:off x="5638800" y="2588623"/>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eorgia" panose="02040502050405020303" pitchFamily="18" charset="0"/>
                  <a:cs typeface="Arial" panose="020B0604020202020204" pitchFamily="34" charset="0"/>
                </a:rPr>
                <a:t>States</a:t>
              </a:r>
            </a:p>
          </p:txBody>
        </p:sp>
        <p:sp>
          <p:nvSpPr>
            <p:cNvPr id="8" name="Rectangle: Rounded Corners 5">
              <a:extLst>
                <a:ext uri="{FF2B5EF4-FFF2-40B4-BE49-F238E27FC236}">
                  <a16:creationId xmlns:a16="http://schemas.microsoft.com/office/drawing/2014/main" id="{4F86BE0F-FDFD-4AD9-B5A7-83E9EB0175E5}"/>
                </a:ext>
              </a:extLst>
            </p:cNvPr>
            <p:cNvSpPr/>
            <p:nvPr/>
          </p:nvSpPr>
          <p:spPr>
            <a:xfrm>
              <a:off x="5257800" y="4343400"/>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eorgia" panose="02040502050405020303" pitchFamily="18" charset="0"/>
                  <a:cs typeface="Arial" panose="020B0604020202020204" pitchFamily="34" charset="0"/>
                </a:rPr>
                <a:t>College and Universities</a:t>
              </a:r>
            </a:p>
          </p:txBody>
        </p:sp>
        <p:sp>
          <p:nvSpPr>
            <p:cNvPr id="9" name="Rectangle: Rounded Corners 6">
              <a:extLst>
                <a:ext uri="{FF2B5EF4-FFF2-40B4-BE49-F238E27FC236}">
                  <a16:creationId xmlns:a16="http://schemas.microsoft.com/office/drawing/2014/main" id="{A5D71047-7555-47AA-ADA3-E79A7E50F23D}"/>
                </a:ext>
              </a:extLst>
            </p:cNvPr>
            <p:cNvSpPr/>
            <p:nvPr/>
          </p:nvSpPr>
          <p:spPr>
            <a:xfrm>
              <a:off x="2057400" y="4343400"/>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eorgia" panose="02040502050405020303" pitchFamily="18" charset="0"/>
                  <a:cs typeface="Arial" panose="020B0604020202020204" pitchFamily="34" charset="0"/>
                </a:rPr>
                <a:t>Private Sources</a:t>
              </a:r>
            </a:p>
          </p:txBody>
        </p:sp>
        <p:sp>
          <p:nvSpPr>
            <p:cNvPr id="10" name="Rectangle: Rounded Corners 7">
              <a:extLst>
                <a:ext uri="{FF2B5EF4-FFF2-40B4-BE49-F238E27FC236}">
                  <a16:creationId xmlns:a16="http://schemas.microsoft.com/office/drawing/2014/main" id="{10349136-4240-4CAF-ABC9-4C6829FD2E9C}"/>
                </a:ext>
              </a:extLst>
            </p:cNvPr>
            <p:cNvSpPr/>
            <p:nvPr/>
          </p:nvSpPr>
          <p:spPr>
            <a:xfrm>
              <a:off x="1524000" y="2588623"/>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eorgia" panose="02040502050405020303" pitchFamily="18" charset="0"/>
                  <a:cs typeface="Arial" panose="020B0604020202020204" pitchFamily="34" charset="0"/>
                </a:rPr>
                <a:t>Employers</a:t>
              </a:r>
            </a:p>
          </p:txBody>
        </p:sp>
      </p:grpSp>
    </p:spTree>
    <p:extLst>
      <p:ext uri="{BB962C8B-B14F-4D97-AF65-F5344CB8AC3E}">
        <p14:creationId xmlns:p14="http://schemas.microsoft.com/office/powerpoint/2010/main" val="2697283637"/>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t>Federal Government </a:t>
            </a:r>
          </a:p>
        </p:txBody>
      </p:sp>
      <p:grpSp>
        <p:nvGrpSpPr>
          <p:cNvPr id="20" name="Group 19"/>
          <p:cNvGrpSpPr/>
          <p:nvPr/>
        </p:nvGrpSpPr>
        <p:grpSpPr>
          <a:xfrm>
            <a:off x="781050" y="1371600"/>
            <a:ext cx="7581900" cy="3876900"/>
            <a:chOff x="266700" y="1228500"/>
            <a:chExt cx="8610600" cy="4401000"/>
          </a:xfrm>
        </p:grpSpPr>
        <p:sp>
          <p:nvSpPr>
            <p:cNvPr id="4" name="Rectangle 3"/>
            <p:cNvSpPr/>
            <p:nvPr/>
          </p:nvSpPr>
          <p:spPr>
            <a:xfrm>
              <a:off x="266700" y="1597500"/>
              <a:ext cx="8610600" cy="630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697230" y="1228500"/>
              <a:ext cx="7772418" cy="738000"/>
              <a:chOff x="430530" y="47400"/>
              <a:chExt cx="7772418" cy="738000"/>
            </a:xfrm>
          </p:grpSpPr>
          <p:sp>
            <p:nvSpPr>
              <p:cNvPr id="18" name="Rounded Rectangle 17"/>
              <p:cNvSpPr/>
              <p:nvPr/>
            </p:nvSpPr>
            <p:spPr>
              <a:xfrm>
                <a:off x="430530" y="47400"/>
                <a:ext cx="7772418" cy="738000"/>
              </a:xfrm>
              <a:prstGeom prst="roundRect">
                <a:avLst/>
              </a:prstGeom>
              <a:solidFill>
                <a:srgbClr val="70AC2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5"/>
              <p:cNvSpPr txBox="1"/>
              <p:nvPr/>
            </p:nvSpPr>
            <p:spPr>
              <a:xfrm>
                <a:off x="466556" y="83426"/>
                <a:ext cx="7700366"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lvl="0" algn="ctr" defTabSz="1111250">
                  <a:lnSpc>
                    <a:spcPct val="90000"/>
                  </a:lnSpc>
                  <a:spcBef>
                    <a:spcPct val="0"/>
                  </a:spcBef>
                  <a:spcAft>
                    <a:spcPct val="35000"/>
                  </a:spcAft>
                </a:pPr>
                <a:r>
                  <a:rPr lang="en-US" sz="2400" kern="1200" dirty="0">
                    <a:latin typeface="Georgia" panose="02040502050405020303" pitchFamily="18" charset="0"/>
                    <a:cs typeface="Arial" panose="020B0604020202020204" pitchFamily="34" charset="0"/>
                  </a:rPr>
                  <a:t>Largest source of financial aid</a:t>
                </a:r>
              </a:p>
            </p:txBody>
          </p:sp>
        </p:grpSp>
        <p:sp>
          <p:nvSpPr>
            <p:cNvPr id="6" name="Rectangle 5"/>
            <p:cNvSpPr/>
            <p:nvPr/>
          </p:nvSpPr>
          <p:spPr>
            <a:xfrm>
              <a:off x="266700" y="2731500"/>
              <a:ext cx="8610600" cy="630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697230" y="2362500"/>
              <a:ext cx="7772418" cy="738000"/>
              <a:chOff x="430530" y="1181400"/>
              <a:chExt cx="7772418" cy="738000"/>
            </a:xfrm>
          </p:grpSpPr>
          <p:sp>
            <p:nvSpPr>
              <p:cNvPr id="16" name="Rounded Rectangle 15"/>
              <p:cNvSpPr/>
              <p:nvPr/>
            </p:nvSpPr>
            <p:spPr>
              <a:xfrm>
                <a:off x="430530" y="1181400"/>
                <a:ext cx="7772418" cy="738000"/>
              </a:xfrm>
              <a:prstGeom prst="roundRect">
                <a:avLst/>
              </a:prstGeom>
              <a:solidFill>
                <a:srgbClr val="70AC2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8"/>
              <p:cNvSpPr txBox="1"/>
              <p:nvPr/>
            </p:nvSpPr>
            <p:spPr>
              <a:xfrm>
                <a:off x="466556" y="1217426"/>
                <a:ext cx="7700366"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lvl="0" algn="ctr" defTabSz="1111250">
                  <a:lnSpc>
                    <a:spcPct val="90000"/>
                  </a:lnSpc>
                  <a:spcBef>
                    <a:spcPct val="0"/>
                  </a:spcBef>
                  <a:spcAft>
                    <a:spcPct val="35000"/>
                  </a:spcAft>
                </a:pPr>
                <a:r>
                  <a:rPr lang="en-US" sz="2400" kern="1200" dirty="0">
                    <a:latin typeface="Georgia" panose="02040502050405020303" pitchFamily="18" charset="0"/>
                    <a:cs typeface="Arial" panose="020B0604020202020204" pitchFamily="34" charset="0"/>
                  </a:rPr>
                  <a:t>Aid provided primarily on the basis of financial need</a:t>
                </a:r>
              </a:p>
            </p:txBody>
          </p:sp>
        </p:grpSp>
        <p:sp>
          <p:nvSpPr>
            <p:cNvPr id="8" name="Rectangle 7"/>
            <p:cNvSpPr/>
            <p:nvPr/>
          </p:nvSpPr>
          <p:spPr>
            <a:xfrm>
              <a:off x="266700" y="3865500"/>
              <a:ext cx="8610600" cy="630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697230" y="3496500"/>
              <a:ext cx="7772418" cy="738000"/>
              <a:chOff x="430530" y="2315400"/>
              <a:chExt cx="7772418" cy="738000"/>
            </a:xfrm>
          </p:grpSpPr>
          <p:sp>
            <p:nvSpPr>
              <p:cNvPr id="14" name="Rounded Rectangle 13"/>
              <p:cNvSpPr/>
              <p:nvPr/>
            </p:nvSpPr>
            <p:spPr>
              <a:xfrm>
                <a:off x="430530" y="2315400"/>
                <a:ext cx="7772418" cy="738000"/>
              </a:xfrm>
              <a:prstGeom prst="roundRect">
                <a:avLst/>
              </a:prstGeom>
              <a:solidFill>
                <a:srgbClr val="70AC2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11"/>
              <p:cNvSpPr txBox="1"/>
              <p:nvPr/>
            </p:nvSpPr>
            <p:spPr>
              <a:xfrm>
                <a:off x="466556" y="2351426"/>
                <a:ext cx="7700366"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lvl="0" algn="ctr" defTabSz="1111250">
                  <a:lnSpc>
                    <a:spcPct val="90000"/>
                  </a:lnSpc>
                  <a:spcBef>
                    <a:spcPct val="0"/>
                  </a:spcBef>
                  <a:spcAft>
                    <a:spcPct val="35000"/>
                  </a:spcAft>
                </a:pPr>
                <a:r>
                  <a:rPr lang="en-US" sz="2400" kern="1200" dirty="0">
                    <a:latin typeface="Georgia" panose="02040502050405020303" pitchFamily="18" charset="0"/>
                    <a:cs typeface="Arial" panose="020B0604020202020204" pitchFamily="34" charset="0"/>
                  </a:rPr>
                  <a:t>Must apply each</a:t>
                </a:r>
                <a:r>
                  <a:rPr lang="en-US" sz="2400" kern="1200" dirty="0">
                    <a:solidFill>
                      <a:srgbClr val="FF0000"/>
                    </a:solidFill>
                    <a:latin typeface="Georgia" panose="02040502050405020303" pitchFamily="18" charset="0"/>
                    <a:cs typeface="Arial" panose="020B0604020202020204" pitchFamily="34" charset="0"/>
                  </a:rPr>
                  <a:t> </a:t>
                </a:r>
                <a:r>
                  <a:rPr lang="en-US" sz="2400" kern="1200" dirty="0">
                    <a:latin typeface="Georgia" panose="02040502050405020303" pitchFamily="18" charset="0"/>
                    <a:cs typeface="Arial" panose="020B0604020202020204" pitchFamily="34" charset="0"/>
                  </a:rPr>
                  <a:t>year using the FAFSA</a:t>
                </a:r>
              </a:p>
            </p:txBody>
          </p:sp>
        </p:grpSp>
        <p:sp>
          <p:nvSpPr>
            <p:cNvPr id="10" name="Rectangle 9"/>
            <p:cNvSpPr/>
            <p:nvPr/>
          </p:nvSpPr>
          <p:spPr>
            <a:xfrm>
              <a:off x="266700" y="4999500"/>
              <a:ext cx="8610600" cy="630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697230" y="4630500"/>
              <a:ext cx="7772418" cy="738000"/>
              <a:chOff x="430530" y="3449400"/>
              <a:chExt cx="7772418" cy="738000"/>
            </a:xfrm>
          </p:grpSpPr>
          <p:sp>
            <p:nvSpPr>
              <p:cNvPr id="12" name="Rounded Rectangle 11"/>
              <p:cNvSpPr/>
              <p:nvPr/>
            </p:nvSpPr>
            <p:spPr>
              <a:xfrm>
                <a:off x="430530" y="3449400"/>
                <a:ext cx="7772418" cy="738000"/>
              </a:xfrm>
              <a:prstGeom prst="roundRect">
                <a:avLst/>
              </a:prstGeom>
              <a:solidFill>
                <a:srgbClr val="70AC2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14"/>
              <p:cNvSpPr txBox="1"/>
              <p:nvPr/>
            </p:nvSpPr>
            <p:spPr>
              <a:xfrm>
                <a:off x="466556" y="3485426"/>
                <a:ext cx="7700366" cy="6659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lvl="0" algn="ctr" defTabSz="1111250">
                  <a:lnSpc>
                    <a:spcPct val="90000"/>
                  </a:lnSpc>
                  <a:spcBef>
                    <a:spcPct val="0"/>
                  </a:spcBef>
                  <a:spcAft>
                    <a:spcPct val="35000"/>
                  </a:spcAft>
                </a:pPr>
                <a:r>
                  <a:rPr lang="en-US" sz="2400" kern="1200" dirty="0">
                    <a:latin typeface="Georgia" panose="02040502050405020303" pitchFamily="18" charset="0"/>
                    <a:cs typeface="Arial" panose="020B0604020202020204" pitchFamily="34" charset="0"/>
                  </a:rPr>
                  <a:t>Eligibility requirements must be met</a:t>
                </a:r>
              </a:p>
            </p:txBody>
          </p:sp>
        </p:grpSp>
      </p:grpSp>
    </p:spTree>
    <p:extLst>
      <p:ext uri="{BB962C8B-B14F-4D97-AF65-F5344CB8AC3E}">
        <p14:creationId xmlns:p14="http://schemas.microsoft.com/office/powerpoint/2010/main" val="169991708"/>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t>Federal Student Aid Programs</a:t>
            </a:r>
          </a:p>
        </p:txBody>
      </p:sp>
      <p:graphicFrame>
        <p:nvGraphicFramePr>
          <p:cNvPr id="4" name="Diagram 3">
            <a:extLst>
              <a:ext uri="{FF2B5EF4-FFF2-40B4-BE49-F238E27FC236}">
                <a16:creationId xmlns:a16="http://schemas.microsoft.com/office/drawing/2014/main" id="{A57E276D-AAE0-4CF8-8449-8D760811462E}"/>
              </a:ext>
            </a:extLst>
          </p:cNvPr>
          <p:cNvGraphicFramePr/>
          <p:nvPr>
            <p:extLst>
              <p:ext uri="{D42A27DB-BD31-4B8C-83A1-F6EECF244321}">
                <p14:modId xmlns:p14="http://schemas.microsoft.com/office/powerpoint/2010/main" val="3638967844"/>
              </p:ext>
            </p:extLst>
          </p:nvPr>
        </p:nvGraphicFramePr>
        <p:xfrm>
          <a:off x="628650" y="1219200"/>
          <a:ext cx="78867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231862"/>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t>Private Sources</a:t>
            </a:r>
          </a:p>
        </p:txBody>
      </p:sp>
      <p:graphicFrame>
        <p:nvGraphicFramePr>
          <p:cNvPr id="4" name="Content Placeholder 1">
            <a:extLst>
              <a:ext uri="{FF2B5EF4-FFF2-40B4-BE49-F238E27FC236}">
                <a16:creationId xmlns:a16="http://schemas.microsoft.com/office/drawing/2014/main" id="{8B159C0A-6D28-44AC-8D0B-4D4E0F405F1E}"/>
              </a:ext>
            </a:extLst>
          </p:cNvPr>
          <p:cNvGraphicFramePr>
            <a:graphicFrameLocks noGrp="1"/>
          </p:cNvGraphicFramePr>
          <p:nvPr>
            <p:ph idx="1"/>
            <p:extLst>
              <p:ext uri="{D42A27DB-BD31-4B8C-83A1-F6EECF244321}">
                <p14:modId xmlns:p14="http://schemas.microsoft.com/office/powerpoint/2010/main" val="3403761259"/>
              </p:ext>
            </p:extLst>
          </p:nvPr>
        </p:nvGraphicFramePr>
        <p:xfrm>
          <a:off x="895350" y="1295400"/>
          <a:ext cx="7353300" cy="391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9182537"/>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79"/>
            <a:ext cx="8229600" cy="677108"/>
          </a:xfrm>
        </p:spPr>
        <p:txBody>
          <a:bodyPr/>
          <a:lstStyle/>
          <a:p>
            <a:r>
              <a:rPr lang="en-US" dirty="0"/>
              <a:t>Employers</a:t>
            </a:r>
          </a:p>
        </p:txBody>
      </p:sp>
      <p:graphicFrame>
        <p:nvGraphicFramePr>
          <p:cNvPr id="4" name="Content Placeholder 1">
            <a:extLst>
              <a:ext uri="{FF2B5EF4-FFF2-40B4-BE49-F238E27FC236}">
                <a16:creationId xmlns:a16="http://schemas.microsoft.com/office/drawing/2014/main" id="{8B159C0A-6D28-44AC-8D0B-4D4E0F405F1E}"/>
              </a:ext>
            </a:extLst>
          </p:cNvPr>
          <p:cNvGraphicFramePr>
            <a:graphicFrameLocks noGrp="1"/>
          </p:cNvGraphicFramePr>
          <p:nvPr>
            <p:ph idx="1"/>
            <p:extLst>
              <p:ext uri="{D42A27DB-BD31-4B8C-83A1-F6EECF244321}">
                <p14:modId xmlns:p14="http://schemas.microsoft.com/office/powerpoint/2010/main" val="573002532"/>
              </p:ext>
            </p:extLst>
          </p:nvPr>
        </p:nvGraphicFramePr>
        <p:xfrm>
          <a:off x="876300" y="1447800"/>
          <a:ext cx="7391400" cy="368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370700"/>
      </p:ext>
    </p:extLst>
  </p:cSld>
  <p:clrMapOvr>
    <a:masterClrMapping/>
  </p:clrMapOvr>
  <p:transition spd="slow">
    <p:wipe dir="d"/>
  </p:transition>
</p:sld>
</file>

<file path=ppt/theme/theme1.xml><?xml version="1.0" encoding="utf-8"?>
<a:theme xmlns:a="http://schemas.openxmlformats.org/drawingml/2006/main" name="ic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icpowerpoint</Template>
  <TotalTime>6515</TotalTime>
  <Words>2078</Words>
  <Application>Microsoft Office PowerPoint</Application>
  <PresentationFormat>On-screen Show (4:3)</PresentationFormat>
  <Paragraphs>280</Paragraphs>
  <Slides>38</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ＭＳ Ｐゴシック</vt:lpstr>
      <vt:lpstr>Arial</vt:lpstr>
      <vt:lpstr>Calibri</vt:lpstr>
      <vt:lpstr>Georgia</vt:lpstr>
      <vt:lpstr>Verdana</vt:lpstr>
      <vt:lpstr>icpowerpoint</vt:lpstr>
      <vt:lpstr>PowerPoint Presentation</vt:lpstr>
      <vt:lpstr>Discussion Topics</vt:lpstr>
      <vt:lpstr>What is Financial Aid?</vt:lpstr>
      <vt:lpstr>General Eligibility Requirements (for federal financial aid)</vt:lpstr>
      <vt:lpstr>Sources of Financial Aid</vt:lpstr>
      <vt:lpstr>Federal Government </vt:lpstr>
      <vt:lpstr>Federal Student Aid Programs</vt:lpstr>
      <vt:lpstr>Private Sources</vt:lpstr>
      <vt:lpstr>Employers</vt:lpstr>
      <vt:lpstr>Categories of Financial Aid</vt:lpstr>
      <vt:lpstr>Types of Financial Aid</vt:lpstr>
      <vt:lpstr>Gift Aid: Scholarships</vt:lpstr>
      <vt:lpstr>Gift Aid: Grants</vt:lpstr>
      <vt:lpstr>Gift Aid: Grants</vt:lpstr>
      <vt:lpstr>Self-Help Aid:  Employment</vt:lpstr>
      <vt:lpstr>Self-Help Aid: Loan Types</vt:lpstr>
      <vt:lpstr>Self-Help Aid: Loan Types (continued)</vt:lpstr>
      <vt:lpstr>Outside Resources</vt:lpstr>
      <vt:lpstr>PowerPoint Presentation</vt:lpstr>
      <vt:lpstr>FAFSA Simplification Act </vt:lpstr>
      <vt:lpstr>What is the Student Aid Index(SAI)?</vt:lpstr>
      <vt:lpstr>Forms to apply for aid</vt:lpstr>
      <vt:lpstr>Forms to apply for aid</vt:lpstr>
      <vt:lpstr>Free Application for Federal Student Aid (FAFSA®)</vt:lpstr>
      <vt:lpstr>What do I need to get started?</vt:lpstr>
      <vt:lpstr>IRS Direct Data Exchange</vt:lpstr>
      <vt:lpstr>CSS PROFILE </vt:lpstr>
      <vt:lpstr>NYS TAP</vt:lpstr>
      <vt:lpstr>NYS Excelsior Scholarship</vt:lpstr>
      <vt:lpstr>Frequent Errors</vt:lpstr>
      <vt:lpstr>What happens after I apply?</vt:lpstr>
      <vt:lpstr>What is Cost of Attendance (COA)?</vt:lpstr>
      <vt:lpstr>What is the Financial Need?</vt:lpstr>
      <vt:lpstr>Financial Need:  An Example</vt:lpstr>
      <vt:lpstr>Award Notification</vt:lpstr>
      <vt:lpstr>Special Circumstances</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Barbie Bargher</dc:creator>
  <cp:lastModifiedBy>Kara Catino</cp:lastModifiedBy>
  <cp:revision>320</cp:revision>
  <cp:lastPrinted>2019-10-01T20:24:45Z</cp:lastPrinted>
  <dcterms:created xsi:type="dcterms:W3CDTF">2006-08-16T00:00:00Z</dcterms:created>
  <dcterms:modified xsi:type="dcterms:W3CDTF">2023-10-05T13:20:04Z</dcterms:modified>
</cp:coreProperties>
</file>